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77" r:id="rId2"/>
    <p:sldId id="394" r:id="rId3"/>
    <p:sldId id="381" r:id="rId4"/>
    <p:sldId id="374" r:id="rId5"/>
    <p:sldId id="376" r:id="rId6"/>
    <p:sldId id="287" r:id="rId7"/>
    <p:sldId id="279" r:id="rId8"/>
    <p:sldId id="336" r:id="rId9"/>
    <p:sldId id="280" r:id="rId10"/>
    <p:sldId id="283" r:id="rId11"/>
    <p:sldId id="357" r:id="rId12"/>
    <p:sldId id="261" r:id="rId13"/>
    <p:sldId id="286" r:id="rId14"/>
    <p:sldId id="257" r:id="rId15"/>
    <p:sldId id="289" r:id="rId16"/>
    <p:sldId id="290" r:id="rId17"/>
    <p:sldId id="291" r:id="rId18"/>
    <p:sldId id="292" r:id="rId19"/>
    <p:sldId id="302" r:id="rId20"/>
    <p:sldId id="318" r:id="rId21"/>
    <p:sldId id="375" r:id="rId22"/>
    <p:sldId id="264" r:id="rId23"/>
    <p:sldId id="299" r:id="rId24"/>
    <p:sldId id="266" r:id="rId25"/>
    <p:sldId id="267" r:id="rId26"/>
    <p:sldId id="301" r:id="rId27"/>
    <p:sldId id="310" r:id="rId28"/>
    <p:sldId id="319" r:id="rId29"/>
    <p:sldId id="320" r:id="rId30"/>
    <p:sldId id="322" r:id="rId31"/>
    <p:sldId id="268" r:id="rId32"/>
    <p:sldId id="317" r:id="rId33"/>
    <p:sldId id="337" r:id="rId34"/>
    <p:sldId id="324" r:id="rId35"/>
    <p:sldId id="325" r:id="rId36"/>
    <p:sldId id="385" r:id="rId37"/>
    <p:sldId id="387" r:id="rId38"/>
    <p:sldId id="391" r:id="rId39"/>
    <p:sldId id="392" r:id="rId40"/>
    <p:sldId id="389" r:id="rId41"/>
    <p:sldId id="332" r:id="rId42"/>
    <p:sldId id="331" r:id="rId43"/>
    <p:sldId id="333" r:id="rId44"/>
    <p:sldId id="330" r:id="rId45"/>
    <p:sldId id="326" r:id="rId46"/>
    <p:sldId id="334" r:id="rId47"/>
    <p:sldId id="335" r:id="rId48"/>
    <p:sldId id="338" r:id="rId49"/>
    <p:sldId id="340" r:id="rId50"/>
    <p:sldId id="344" r:id="rId51"/>
    <p:sldId id="358" r:id="rId52"/>
    <p:sldId id="359" r:id="rId53"/>
    <p:sldId id="345" r:id="rId54"/>
    <p:sldId id="393" r:id="rId55"/>
    <p:sldId id="346" r:id="rId56"/>
    <p:sldId id="348" r:id="rId57"/>
    <p:sldId id="365" r:id="rId58"/>
    <p:sldId id="366" r:id="rId59"/>
    <p:sldId id="367" r:id="rId60"/>
    <p:sldId id="377" r:id="rId61"/>
    <p:sldId id="378" r:id="rId62"/>
    <p:sldId id="373" r:id="rId63"/>
    <p:sldId id="400" r:id="rId64"/>
    <p:sldId id="396" r:id="rId65"/>
    <p:sldId id="275" r:id="rId66"/>
    <p:sldId id="259" r:id="rId67"/>
    <p:sldId id="282" r:id="rId68"/>
    <p:sldId id="397" r:id="rId69"/>
    <p:sldId id="398" r:id="rId70"/>
    <p:sldId id="399" r:id="rId71"/>
    <p:sldId id="382" r:id="rId72"/>
    <p:sldId id="395" r:id="rId73"/>
    <p:sldId id="383" r:id="rId74"/>
    <p:sldId id="386" r:id="rId75"/>
    <p:sldId id="356" r:id="rId76"/>
    <p:sldId id="361" r:id="rId77"/>
    <p:sldId id="353" r:id="rId78"/>
    <p:sldId id="270" r:id="rId79"/>
    <p:sldId id="276" r:id="rId80"/>
    <p:sldId id="272" r:id="rId81"/>
    <p:sldId id="316" r:id="rId82"/>
    <p:sldId id="311" r:id="rId83"/>
    <p:sldId id="312" r:id="rId84"/>
    <p:sldId id="315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5"/>
    <p:restoredTop sz="94621"/>
  </p:normalViewPr>
  <p:slideViewPr>
    <p:cSldViewPr snapToGrid="0" snapToObjects="1">
      <p:cViewPr>
        <p:scale>
          <a:sx n="99" d="100"/>
          <a:sy n="99" d="100"/>
        </p:scale>
        <p:origin x="38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0C2F64-B45F-F046-81DA-7942FCDA41C0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4F0EFC-0DF0-3148-A3B6-F0D37A1ECA05}">
      <dgm:prSet phldrT="[Text]"/>
      <dgm:spPr/>
      <dgm:t>
        <a:bodyPr/>
        <a:lstStyle/>
        <a:p>
          <a:r>
            <a:rPr lang="en-US" dirty="0" smtClean="0"/>
            <a:t>Query</a:t>
          </a:r>
          <a:endParaRPr lang="en-US" dirty="0"/>
        </a:p>
      </dgm:t>
    </dgm:pt>
    <dgm:pt modelId="{DBF538AC-D49C-3049-91C9-A398AA321A7A}" type="parTrans" cxnId="{4F17C0F5-20A2-4B4E-BE65-9A6916E1F41A}">
      <dgm:prSet/>
      <dgm:spPr/>
      <dgm:t>
        <a:bodyPr/>
        <a:lstStyle/>
        <a:p>
          <a:endParaRPr lang="en-US"/>
        </a:p>
      </dgm:t>
    </dgm:pt>
    <dgm:pt modelId="{055A588C-035F-EB44-A481-CB0FF304C0CF}" type="sibTrans" cxnId="{4F17C0F5-20A2-4B4E-BE65-9A6916E1F41A}">
      <dgm:prSet/>
      <dgm:spPr/>
      <dgm:t>
        <a:bodyPr/>
        <a:lstStyle/>
        <a:p>
          <a:endParaRPr lang="en-US"/>
        </a:p>
      </dgm:t>
    </dgm:pt>
    <dgm:pt modelId="{91EB2812-F07C-8348-88EA-7F802B36DC9D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Database with you D1</a:t>
          </a:r>
          <a:endParaRPr lang="en-US" dirty="0"/>
        </a:p>
      </dgm:t>
    </dgm:pt>
    <dgm:pt modelId="{B6C8F3EF-22B7-AC49-A0F5-F785EBCC463F}" type="parTrans" cxnId="{065B843A-0107-3449-AF4E-2F266B354C3E}">
      <dgm:prSet/>
      <dgm:spPr/>
      <dgm:t>
        <a:bodyPr/>
        <a:lstStyle/>
        <a:p>
          <a:endParaRPr lang="en-US"/>
        </a:p>
      </dgm:t>
    </dgm:pt>
    <dgm:pt modelId="{5A48E270-8E95-ED4C-895A-FC6FC2096D9F}" type="sibTrans" cxnId="{065B843A-0107-3449-AF4E-2F266B354C3E}">
      <dgm:prSet/>
      <dgm:spPr/>
      <dgm:t>
        <a:bodyPr/>
        <a:lstStyle/>
        <a:p>
          <a:endParaRPr lang="en-US"/>
        </a:p>
      </dgm:t>
    </dgm:pt>
    <dgm:pt modelId="{68318DCE-62FF-6B4D-80F8-16634F8B8B46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True result A’</a:t>
          </a:r>
          <a:endParaRPr lang="en-US" dirty="0"/>
        </a:p>
      </dgm:t>
    </dgm:pt>
    <dgm:pt modelId="{F7FE3BD7-21AB-8040-99B6-E6F1741B92DE}" type="parTrans" cxnId="{68DD2A7E-514F-AD44-9DD4-45D87F35FDEE}">
      <dgm:prSet/>
      <dgm:spPr/>
      <dgm:t>
        <a:bodyPr/>
        <a:lstStyle/>
        <a:p>
          <a:endParaRPr lang="en-US"/>
        </a:p>
      </dgm:t>
    </dgm:pt>
    <dgm:pt modelId="{F106A6E2-C13C-A549-9B5E-0CA72302CB5B}" type="sibTrans" cxnId="{68DD2A7E-514F-AD44-9DD4-45D87F35FDEE}">
      <dgm:prSet/>
      <dgm:spPr/>
      <dgm:t>
        <a:bodyPr/>
        <a:lstStyle/>
        <a:p>
          <a:endParaRPr lang="en-US"/>
        </a:p>
      </dgm:t>
    </dgm:pt>
    <dgm:pt modelId="{A33D100C-05D0-4F44-A434-41647390C599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Randomized function K</a:t>
          </a:r>
          <a:endParaRPr lang="en-US" dirty="0"/>
        </a:p>
      </dgm:t>
    </dgm:pt>
    <dgm:pt modelId="{38CDB293-C5A4-6A48-81BE-8DD62272A785}" type="parTrans" cxnId="{085B2FF6-A0A3-7C48-ABC3-06406C2E31C1}">
      <dgm:prSet/>
      <dgm:spPr/>
      <dgm:t>
        <a:bodyPr/>
        <a:lstStyle/>
        <a:p>
          <a:endParaRPr lang="en-US"/>
        </a:p>
      </dgm:t>
    </dgm:pt>
    <dgm:pt modelId="{837FE6C9-36A2-474F-A702-139061F3CD98}" type="sibTrans" cxnId="{085B2FF6-A0A3-7C48-ABC3-06406C2E31C1}">
      <dgm:prSet/>
      <dgm:spPr/>
      <dgm:t>
        <a:bodyPr/>
        <a:lstStyle/>
        <a:p>
          <a:endParaRPr lang="en-US"/>
        </a:p>
      </dgm:t>
    </dgm:pt>
    <dgm:pt modelId="{9DC5F3D8-AE33-7142-93F3-BC176845F154}" type="pres">
      <dgm:prSet presAssocID="{050C2F64-B45F-F046-81DA-7942FCDA41C0}" presName="Name0" presStyleCnt="0">
        <dgm:presLayoutVars>
          <dgm:dir/>
          <dgm:resizeHandles val="exact"/>
        </dgm:presLayoutVars>
      </dgm:prSet>
      <dgm:spPr/>
    </dgm:pt>
    <dgm:pt modelId="{BB7FC651-4A01-B043-8607-0203CA031E7D}" type="pres">
      <dgm:prSet presAssocID="{424F0EFC-0DF0-3148-A3B6-F0D37A1ECA0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5BD8B-C011-894D-9A1B-39E05C235C31}" type="pres">
      <dgm:prSet presAssocID="{055A588C-035F-EB44-A481-CB0FF304C0C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4EE1EB4-A07C-6042-A9E3-AC65A4F01767}" type="pres">
      <dgm:prSet presAssocID="{055A588C-035F-EB44-A481-CB0FF304C0C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45665FB-6EEB-9B4B-A8D5-8DC3BED76CDC}" type="pres">
      <dgm:prSet presAssocID="{91EB2812-F07C-8348-88EA-7F802B36DC9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63E99-DBA1-4F45-A9D8-2740394648DB}" type="pres">
      <dgm:prSet presAssocID="{5A48E270-8E95-ED4C-895A-FC6FC2096D9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0478CD7-B546-3548-A63D-B2824C509F35}" type="pres">
      <dgm:prSet presAssocID="{5A48E270-8E95-ED4C-895A-FC6FC2096D9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C97FE17-BC93-374E-AACF-E99241AABAC0}" type="pres">
      <dgm:prSet presAssocID="{68318DCE-62FF-6B4D-80F8-16634F8B8B4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0B3A4-3C0B-7F4B-8E5B-24A536D0832C}" type="pres">
      <dgm:prSet presAssocID="{F106A6E2-C13C-A549-9B5E-0CA72302CB5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59ED48F-D298-7440-A9F7-317B89A1E6AD}" type="pres">
      <dgm:prSet presAssocID="{F106A6E2-C13C-A549-9B5E-0CA72302CB5B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24F1B55-18B6-114A-B92F-1296BEE81AF9}" type="pres">
      <dgm:prSet presAssocID="{A33D100C-05D0-4F44-A434-41647390C59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48C5C1-9BE4-2F4B-B20F-D4628FA31046}" type="presOf" srcId="{5A48E270-8E95-ED4C-895A-FC6FC2096D9F}" destId="{7A563E99-DBA1-4F45-A9D8-2740394648DB}" srcOrd="0" destOrd="0" presId="urn:microsoft.com/office/officeart/2005/8/layout/process1"/>
    <dgm:cxn modelId="{3C775C07-3230-DA4A-BBB5-60B465E614D9}" type="presOf" srcId="{68318DCE-62FF-6B4D-80F8-16634F8B8B46}" destId="{0C97FE17-BC93-374E-AACF-E99241AABAC0}" srcOrd="0" destOrd="0" presId="urn:microsoft.com/office/officeart/2005/8/layout/process1"/>
    <dgm:cxn modelId="{E3DFBD5B-F927-6146-A762-ACA9ECF771B8}" type="presOf" srcId="{F106A6E2-C13C-A549-9B5E-0CA72302CB5B}" destId="{B280B3A4-3C0B-7F4B-8E5B-24A536D0832C}" srcOrd="0" destOrd="0" presId="urn:microsoft.com/office/officeart/2005/8/layout/process1"/>
    <dgm:cxn modelId="{065B843A-0107-3449-AF4E-2F266B354C3E}" srcId="{050C2F64-B45F-F046-81DA-7942FCDA41C0}" destId="{91EB2812-F07C-8348-88EA-7F802B36DC9D}" srcOrd="1" destOrd="0" parTransId="{B6C8F3EF-22B7-AC49-A0F5-F785EBCC463F}" sibTransId="{5A48E270-8E95-ED4C-895A-FC6FC2096D9F}"/>
    <dgm:cxn modelId="{9BE9DB7E-5252-5B46-8D06-3F3C916A5DBD}" type="presOf" srcId="{055A588C-035F-EB44-A481-CB0FF304C0CF}" destId="{29D5BD8B-C011-894D-9A1B-39E05C235C31}" srcOrd="0" destOrd="0" presId="urn:microsoft.com/office/officeart/2005/8/layout/process1"/>
    <dgm:cxn modelId="{F0FC6658-6C7E-5B47-9FD7-6699D6CB0BF8}" type="presOf" srcId="{424F0EFC-0DF0-3148-A3B6-F0D37A1ECA05}" destId="{BB7FC651-4A01-B043-8607-0203CA031E7D}" srcOrd="0" destOrd="0" presId="urn:microsoft.com/office/officeart/2005/8/layout/process1"/>
    <dgm:cxn modelId="{851ABEE7-4052-BA4E-8CAF-69AD395AEC49}" type="presOf" srcId="{050C2F64-B45F-F046-81DA-7942FCDA41C0}" destId="{9DC5F3D8-AE33-7142-93F3-BC176845F154}" srcOrd="0" destOrd="0" presId="urn:microsoft.com/office/officeart/2005/8/layout/process1"/>
    <dgm:cxn modelId="{68DD2A7E-514F-AD44-9DD4-45D87F35FDEE}" srcId="{050C2F64-B45F-F046-81DA-7942FCDA41C0}" destId="{68318DCE-62FF-6B4D-80F8-16634F8B8B46}" srcOrd="2" destOrd="0" parTransId="{F7FE3BD7-21AB-8040-99B6-E6F1741B92DE}" sibTransId="{F106A6E2-C13C-A549-9B5E-0CA72302CB5B}"/>
    <dgm:cxn modelId="{4F17C0F5-20A2-4B4E-BE65-9A6916E1F41A}" srcId="{050C2F64-B45F-F046-81DA-7942FCDA41C0}" destId="{424F0EFC-0DF0-3148-A3B6-F0D37A1ECA05}" srcOrd="0" destOrd="0" parTransId="{DBF538AC-D49C-3049-91C9-A398AA321A7A}" sibTransId="{055A588C-035F-EB44-A481-CB0FF304C0CF}"/>
    <dgm:cxn modelId="{DCFEA340-3D6A-5048-A562-A95819A522E1}" type="presOf" srcId="{F106A6E2-C13C-A549-9B5E-0CA72302CB5B}" destId="{259ED48F-D298-7440-A9F7-317B89A1E6AD}" srcOrd="1" destOrd="0" presId="urn:microsoft.com/office/officeart/2005/8/layout/process1"/>
    <dgm:cxn modelId="{085B2FF6-A0A3-7C48-ABC3-06406C2E31C1}" srcId="{050C2F64-B45F-F046-81DA-7942FCDA41C0}" destId="{A33D100C-05D0-4F44-A434-41647390C599}" srcOrd="3" destOrd="0" parTransId="{38CDB293-C5A4-6A48-81BE-8DD62272A785}" sibTransId="{837FE6C9-36A2-474F-A702-139061F3CD98}"/>
    <dgm:cxn modelId="{6C332C91-1006-0D4E-9468-092C4DCB8938}" type="presOf" srcId="{055A588C-035F-EB44-A481-CB0FF304C0CF}" destId="{44EE1EB4-A07C-6042-A9E3-AC65A4F01767}" srcOrd="1" destOrd="0" presId="urn:microsoft.com/office/officeart/2005/8/layout/process1"/>
    <dgm:cxn modelId="{286C86C2-03A0-F049-8290-B1EA4BE33053}" type="presOf" srcId="{5A48E270-8E95-ED4C-895A-FC6FC2096D9F}" destId="{20478CD7-B546-3548-A63D-B2824C509F35}" srcOrd="1" destOrd="0" presId="urn:microsoft.com/office/officeart/2005/8/layout/process1"/>
    <dgm:cxn modelId="{7F7F302A-D2D0-F348-8CDD-00E0C135B059}" type="presOf" srcId="{A33D100C-05D0-4F44-A434-41647390C599}" destId="{824F1B55-18B6-114A-B92F-1296BEE81AF9}" srcOrd="0" destOrd="0" presId="urn:microsoft.com/office/officeart/2005/8/layout/process1"/>
    <dgm:cxn modelId="{1130368B-F594-8B42-A96A-129540285018}" type="presOf" srcId="{91EB2812-F07C-8348-88EA-7F802B36DC9D}" destId="{845665FB-6EEB-9B4B-A8D5-8DC3BED76CDC}" srcOrd="0" destOrd="0" presId="urn:microsoft.com/office/officeart/2005/8/layout/process1"/>
    <dgm:cxn modelId="{417548AC-0E33-F447-B0AA-067566D666D1}" type="presParOf" srcId="{9DC5F3D8-AE33-7142-93F3-BC176845F154}" destId="{BB7FC651-4A01-B043-8607-0203CA031E7D}" srcOrd="0" destOrd="0" presId="urn:microsoft.com/office/officeart/2005/8/layout/process1"/>
    <dgm:cxn modelId="{2690E6EC-1821-C648-BA7C-F64A831EA7CE}" type="presParOf" srcId="{9DC5F3D8-AE33-7142-93F3-BC176845F154}" destId="{29D5BD8B-C011-894D-9A1B-39E05C235C31}" srcOrd="1" destOrd="0" presId="urn:microsoft.com/office/officeart/2005/8/layout/process1"/>
    <dgm:cxn modelId="{C9021B1B-EB70-EA44-9230-05E15F884D73}" type="presParOf" srcId="{29D5BD8B-C011-894D-9A1B-39E05C235C31}" destId="{44EE1EB4-A07C-6042-A9E3-AC65A4F01767}" srcOrd="0" destOrd="0" presId="urn:microsoft.com/office/officeart/2005/8/layout/process1"/>
    <dgm:cxn modelId="{6E61F85A-8B21-364D-AE75-647FDEE196E2}" type="presParOf" srcId="{9DC5F3D8-AE33-7142-93F3-BC176845F154}" destId="{845665FB-6EEB-9B4B-A8D5-8DC3BED76CDC}" srcOrd="2" destOrd="0" presId="urn:microsoft.com/office/officeart/2005/8/layout/process1"/>
    <dgm:cxn modelId="{99556D76-23C8-9A44-8AB2-27CCBD57B6F8}" type="presParOf" srcId="{9DC5F3D8-AE33-7142-93F3-BC176845F154}" destId="{7A563E99-DBA1-4F45-A9D8-2740394648DB}" srcOrd="3" destOrd="0" presId="urn:microsoft.com/office/officeart/2005/8/layout/process1"/>
    <dgm:cxn modelId="{1574AA85-2031-8047-894A-C5F5D004EA38}" type="presParOf" srcId="{7A563E99-DBA1-4F45-A9D8-2740394648DB}" destId="{20478CD7-B546-3548-A63D-B2824C509F35}" srcOrd="0" destOrd="0" presId="urn:microsoft.com/office/officeart/2005/8/layout/process1"/>
    <dgm:cxn modelId="{928259A5-C257-0543-9CCC-D34FBD4AC01C}" type="presParOf" srcId="{9DC5F3D8-AE33-7142-93F3-BC176845F154}" destId="{0C97FE17-BC93-374E-AACF-E99241AABAC0}" srcOrd="4" destOrd="0" presId="urn:microsoft.com/office/officeart/2005/8/layout/process1"/>
    <dgm:cxn modelId="{666A651F-F45E-8848-9F72-3109E55E6449}" type="presParOf" srcId="{9DC5F3D8-AE33-7142-93F3-BC176845F154}" destId="{B280B3A4-3C0B-7F4B-8E5B-24A536D0832C}" srcOrd="5" destOrd="0" presId="urn:microsoft.com/office/officeart/2005/8/layout/process1"/>
    <dgm:cxn modelId="{C3924739-21C6-9347-BFD6-F5C174919597}" type="presParOf" srcId="{B280B3A4-3C0B-7F4B-8E5B-24A536D0832C}" destId="{259ED48F-D298-7440-A9F7-317B89A1E6AD}" srcOrd="0" destOrd="0" presId="urn:microsoft.com/office/officeart/2005/8/layout/process1"/>
    <dgm:cxn modelId="{510B1323-B381-014C-AED1-89BEDD0D8679}" type="presParOf" srcId="{9DC5F3D8-AE33-7142-93F3-BC176845F154}" destId="{824F1B55-18B6-114A-B92F-1296BEE81AF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0C2F64-B45F-F046-81DA-7942FCDA41C0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4F0EFC-0DF0-3148-A3B6-F0D37A1ECA05}">
      <dgm:prSet phldrT="[Text]"/>
      <dgm:spPr/>
      <dgm:t>
        <a:bodyPr/>
        <a:lstStyle/>
        <a:p>
          <a:r>
            <a:rPr lang="en-US" dirty="0" smtClean="0"/>
            <a:t>Query</a:t>
          </a:r>
          <a:endParaRPr lang="en-US" dirty="0"/>
        </a:p>
      </dgm:t>
    </dgm:pt>
    <dgm:pt modelId="{DBF538AC-D49C-3049-91C9-A398AA321A7A}" type="parTrans" cxnId="{4F17C0F5-20A2-4B4E-BE65-9A6916E1F41A}">
      <dgm:prSet/>
      <dgm:spPr/>
      <dgm:t>
        <a:bodyPr/>
        <a:lstStyle/>
        <a:p>
          <a:endParaRPr lang="en-US"/>
        </a:p>
      </dgm:t>
    </dgm:pt>
    <dgm:pt modelId="{055A588C-035F-EB44-A481-CB0FF304C0CF}" type="sibTrans" cxnId="{4F17C0F5-20A2-4B4E-BE65-9A6916E1F41A}">
      <dgm:prSet/>
      <dgm:spPr/>
      <dgm:t>
        <a:bodyPr/>
        <a:lstStyle/>
        <a:p>
          <a:endParaRPr lang="en-US"/>
        </a:p>
      </dgm:t>
    </dgm:pt>
    <dgm:pt modelId="{91EB2812-F07C-8348-88EA-7F802B36DC9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Database without you D2</a:t>
          </a:r>
          <a:endParaRPr lang="en-US" dirty="0"/>
        </a:p>
      </dgm:t>
    </dgm:pt>
    <dgm:pt modelId="{B6C8F3EF-22B7-AC49-A0F5-F785EBCC463F}" type="parTrans" cxnId="{065B843A-0107-3449-AF4E-2F266B354C3E}">
      <dgm:prSet/>
      <dgm:spPr/>
      <dgm:t>
        <a:bodyPr/>
        <a:lstStyle/>
        <a:p>
          <a:endParaRPr lang="en-US"/>
        </a:p>
      </dgm:t>
    </dgm:pt>
    <dgm:pt modelId="{5A48E270-8E95-ED4C-895A-FC6FC2096D9F}" type="sibTrans" cxnId="{065B843A-0107-3449-AF4E-2F266B354C3E}">
      <dgm:prSet/>
      <dgm:spPr/>
      <dgm:t>
        <a:bodyPr/>
        <a:lstStyle/>
        <a:p>
          <a:endParaRPr lang="en-US"/>
        </a:p>
      </dgm:t>
    </dgm:pt>
    <dgm:pt modelId="{68318DCE-62FF-6B4D-80F8-16634F8B8B4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True result B'</a:t>
          </a:r>
          <a:endParaRPr lang="en-US" dirty="0"/>
        </a:p>
      </dgm:t>
    </dgm:pt>
    <dgm:pt modelId="{F7FE3BD7-21AB-8040-99B6-E6F1741B92DE}" type="parTrans" cxnId="{68DD2A7E-514F-AD44-9DD4-45D87F35FDEE}">
      <dgm:prSet/>
      <dgm:spPr/>
      <dgm:t>
        <a:bodyPr/>
        <a:lstStyle/>
        <a:p>
          <a:endParaRPr lang="en-US"/>
        </a:p>
      </dgm:t>
    </dgm:pt>
    <dgm:pt modelId="{F106A6E2-C13C-A549-9B5E-0CA72302CB5B}" type="sibTrans" cxnId="{68DD2A7E-514F-AD44-9DD4-45D87F35FDEE}">
      <dgm:prSet/>
      <dgm:spPr/>
      <dgm:t>
        <a:bodyPr/>
        <a:lstStyle/>
        <a:p>
          <a:endParaRPr lang="en-US"/>
        </a:p>
      </dgm:t>
    </dgm:pt>
    <dgm:pt modelId="{A33D100C-05D0-4F44-A434-41647390C599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dirty="0" smtClean="0"/>
            <a:t>Randomized function K</a:t>
          </a:r>
          <a:endParaRPr lang="en-US" dirty="0"/>
        </a:p>
      </dgm:t>
    </dgm:pt>
    <dgm:pt modelId="{38CDB293-C5A4-6A48-81BE-8DD62272A785}" type="parTrans" cxnId="{085B2FF6-A0A3-7C48-ABC3-06406C2E31C1}">
      <dgm:prSet/>
      <dgm:spPr/>
      <dgm:t>
        <a:bodyPr/>
        <a:lstStyle/>
        <a:p>
          <a:endParaRPr lang="en-US"/>
        </a:p>
      </dgm:t>
    </dgm:pt>
    <dgm:pt modelId="{837FE6C9-36A2-474F-A702-139061F3CD98}" type="sibTrans" cxnId="{085B2FF6-A0A3-7C48-ABC3-06406C2E31C1}">
      <dgm:prSet/>
      <dgm:spPr/>
      <dgm:t>
        <a:bodyPr/>
        <a:lstStyle/>
        <a:p>
          <a:endParaRPr lang="en-US"/>
        </a:p>
      </dgm:t>
    </dgm:pt>
    <dgm:pt modelId="{9DC5F3D8-AE33-7142-93F3-BC176845F154}" type="pres">
      <dgm:prSet presAssocID="{050C2F64-B45F-F046-81DA-7942FCDA41C0}" presName="Name0" presStyleCnt="0">
        <dgm:presLayoutVars>
          <dgm:dir/>
          <dgm:resizeHandles val="exact"/>
        </dgm:presLayoutVars>
      </dgm:prSet>
      <dgm:spPr/>
    </dgm:pt>
    <dgm:pt modelId="{BB7FC651-4A01-B043-8607-0203CA031E7D}" type="pres">
      <dgm:prSet presAssocID="{424F0EFC-0DF0-3148-A3B6-F0D37A1ECA0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5BD8B-C011-894D-9A1B-39E05C235C31}" type="pres">
      <dgm:prSet presAssocID="{055A588C-035F-EB44-A481-CB0FF304C0C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4EE1EB4-A07C-6042-A9E3-AC65A4F01767}" type="pres">
      <dgm:prSet presAssocID="{055A588C-035F-EB44-A481-CB0FF304C0C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45665FB-6EEB-9B4B-A8D5-8DC3BED76CDC}" type="pres">
      <dgm:prSet presAssocID="{91EB2812-F07C-8348-88EA-7F802B36DC9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63E99-DBA1-4F45-A9D8-2740394648DB}" type="pres">
      <dgm:prSet presAssocID="{5A48E270-8E95-ED4C-895A-FC6FC2096D9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0478CD7-B546-3548-A63D-B2824C509F35}" type="pres">
      <dgm:prSet presAssocID="{5A48E270-8E95-ED4C-895A-FC6FC2096D9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C97FE17-BC93-374E-AACF-E99241AABAC0}" type="pres">
      <dgm:prSet presAssocID="{68318DCE-62FF-6B4D-80F8-16634F8B8B4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0B3A4-3C0B-7F4B-8E5B-24A536D0832C}" type="pres">
      <dgm:prSet presAssocID="{F106A6E2-C13C-A549-9B5E-0CA72302CB5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59ED48F-D298-7440-A9F7-317B89A1E6AD}" type="pres">
      <dgm:prSet presAssocID="{F106A6E2-C13C-A549-9B5E-0CA72302CB5B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24F1B55-18B6-114A-B92F-1296BEE81AF9}" type="pres">
      <dgm:prSet presAssocID="{A33D100C-05D0-4F44-A434-41647390C59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5B843A-0107-3449-AF4E-2F266B354C3E}" srcId="{050C2F64-B45F-F046-81DA-7942FCDA41C0}" destId="{91EB2812-F07C-8348-88EA-7F802B36DC9D}" srcOrd="1" destOrd="0" parTransId="{B6C8F3EF-22B7-AC49-A0F5-F785EBCC463F}" sibTransId="{5A48E270-8E95-ED4C-895A-FC6FC2096D9F}"/>
    <dgm:cxn modelId="{31F1BE73-0A04-7A4C-9040-F2B5F598219A}" type="presOf" srcId="{5A48E270-8E95-ED4C-895A-FC6FC2096D9F}" destId="{7A563E99-DBA1-4F45-A9D8-2740394648DB}" srcOrd="0" destOrd="0" presId="urn:microsoft.com/office/officeart/2005/8/layout/process1"/>
    <dgm:cxn modelId="{5540C04A-DF44-8248-B980-B0D07F8C8E8A}" type="presOf" srcId="{050C2F64-B45F-F046-81DA-7942FCDA41C0}" destId="{9DC5F3D8-AE33-7142-93F3-BC176845F154}" srcOrd="0" destOrd="0" presId="urn:microsoft.com/office/officeart/2005/8/layout/process1"/>
    <dgm:cxn modelId="{56D2CCD7-BE48-BE43-9C72-9419FCB4F55F}" type="presOf" srcId="{A33D100C-05D0-4F44-A434-41647390C599}" destId="{824F1B55-18B6-114A-B92F-1296BEE81AF9}" srcOrd="0" destOrd="0" presId="urn:microsoft.com/office/officeart/2005/8/layout/process1"/>
    <dgm:cxn modelId="{68DD2A7E-514F-AD44-9DD4-45D87F35FDEE}" srcId="{050C2F64-B45F-F046-81DA-7942FCDA41C0}" destId="{68318DCE-62FF-6B4D-80F8-16634F8B8B46}" srcOrd="2" destOrd="0" parTransId="{F7FE3BD7-21AB-8040-99B6-E6F1741B92DE}" sibTransId="{F106A6E2-C13C-A549-9B5E-0CA72302CB5B}"/>
    <dgm:cxn modelId="{DB4B5FE6-26B1-4D42-A758-E8A091A8D0FA}" type="presOf" srcId="{F106A6E2-C13C-A549-9B5E-0CA72302CB5B}" destId="{B280B3A4-3C0B-7F4B-8E5B-24A536D0832C}" srcOrd="0" destOrd="0" presId="urn:microsoft.com/office/officeart/2005/8/layout/process1"/>
    <dgm:cxn modelId="{4F17C0F5-20A2-4B4E-BE65-9A6916E1F41A}" srcId="{050C2F64-B45F-F046-81DA-7942FCDA41C0}" destId="{424F0EFC-0DF0-3148-A3B6-F0D37A1ECA05}" srcOrd="0" destOrd="0" parTransId="{DBF538AC-D49C-3049-91C9-A398AA321A7A}" sibTransId="{055A588C-035F-EB44-A481-CB0FF304C0CF}"/>
    <dgm:cxn modelId="{46746BE3-E483-5247-8ACC-48F703698810}" type="presOf" srcId="{424F0EFC-0DF0-3148-A3B6-F0D37A1ECA05}" destId="{BB7FC651-4A01-B043-8607-0203CA031E7D}" srcOrd="0" destOrd="0" presId="urn:microsoft.com/office/officeart/2005/8/layout/process1"/>
    <dgm:cxn modelId="{3913125A-AE5F-D14D-B6C8-45F29B4E0237}" type="presOf" srcId="{68318DCE-62FF-6B4D-80F8-16634F8B8B46}" destId="{0C97FE17-BC93-374E-AACF-E99241AABAC0}" srcOrd="0" destOrd="0" presId="urn:microsoft.com/office/officeart/2005/8/layout/process1"/>
    <dgm:cxn modelId="{2621EBCC-1C1B-B846-BBE6-902EBB3C9358}" type="presOf" srcId="{5A48E270-8E95-ED4C-895A-FC6FC2096D9F}" destId="{20478CD7-B546-3548-A63D-B2824C509F35}" srcOrd="1" destOrd="0" presId="urn:microsoft.com/office/officeart/2005/8/layout/process1"/>
    <dgm:cxn modelId="{085B2FF6-A0A3-7C48-ABC3-06406C2E31C1}" srcId="{050C2F64-B45F-F046-81DA-7942FCDA41C0}" destId="{A33D100C-05D0-4F44-A434-41647390C599}" srcOrd="3" destOrd="0" parTransId="{38CDB293-C5A4-6A48-81BE-8DD62272A785}" sibTransId="{837FE6C9-36A2-474F-A702-139061F3CD98}"/>
    <dgm:cxn modelId="{DC1A2473-B4F5-6D46-88A0-0FAF0ACA5E1C}" type="presOf" srcId="{055A588C-035F-EB44-A481-CB0FF304C0CF}" destId="{44EE1EB4-A07C-6042-A9E3-AC65A4F01767}" srcOrd="1" destOrd="0" presId="urn:microsoft.com/office/officeart/2005/8/layout/process1"/>
    <dgm:cxn modelId="{EE8EEB7A-94FF-2440-8A47-65A0A15494D4}" type="presOf" srcId="{91EB2812-F07C-8348-88EA-7F802B36DC9D}" destId="{845665FB-6EEB-9B4B-A8D5-8DC3BED76CDC}" srcOrd="0" destOrd="0" presId="urn:microsoft.com/office/officeart/2005/8/layout/process1"/>
    <dgm:cxn modelId="{D6240B43-FE01-034B-9C5A-A3CE9DF1D6D6}" type="presOf" srcId="{F106A6E2-C13C-A549-9B5E-0CA72302CB5B}" destId="{259ED48F-D298-7440-A9F7-317B89A1E6AD}" srcOrd="1" destOrd="0" presId="urn:microsoft.com/office/officeart/2005/8/layout/process1"/>
    <dgm:cxn modelId="{ABE499F2-5E51-A94F-A289-DE4F66A292E3}" type="presOf" srcId="{055A588C-035F-EB44-A481-CB0FF304C0CF}" destId="{29D5BD8B-C011-894D-9A1B-39E05C235C31}" srcOrd="0" destOrd="0" presId="urn:microsoft.com/office/officeart/2005/8/layout/process1"/>
    <dgm:cxn modelId="{22C35A90-9B75-2243-9927-F7ACA85CEABA}" type="presParOf" srcId="{9DC5F3D8-AE33-7142-93F3-BC176845F154}" destId="{BB7FC651-4A01-B043-8607-0203CA031E7D}" srcOrd="0" destOrd="0" presId="urn:microsoft.com/office/officeart/2005/8/layout/process1"/>
    <dgm:cxn modelId="{F3F4C93C-29E4-C64A-97BC-EAB93B3739FD}" type="presParOf" srcId="{9DC5F3D8-AE33-7142-93F3-BC176845F154}" destId="{29D5BD8B-C011-894D-9A1B-39E05C235C31}" srcOrd="1" destOrd="0" presId="urn:microsoft.com/office/officeart/2005/8/layout/process1"/>
    <dgm:cxn modelId="{7A176E7B-DA6C-464F-BC8F-5C8B87456A4E}" type="presParOf" srcId="{29D5BD8B-C011-894D-9A1B-39E05C235C31}" destId="{44EE1EB4-A07C-6042-A9E3-AC65A4F01767}" srcOrd="0" destOrd="0" presId="urn:microsoft.com/office/officeart/2005/8/layout/process1"/>
    <dgm:cxn modelId="{CF90DE4E-395F-BA45-B422-C95613CA331A}" type="presParOf" srcId="{9DC5F3D8-AE33-7142-93F3-BC176845F154}" destId="{845665FB-6EEB-9B4B-A8D5-8DC3BED76CDC}" srcOrd="2" destOrd="0" presId="urn:microsoft.com/office/officeart/2005/8/layout/process1"/>
    <dgm:cxn modelId="{7DD915A9-9F24-034E-950F-A91CAE9BB0FA}" type="presParOf" srcId="{9DC5F3D8-AE33-7142-93F3-BC176845F154}" destId="{7A563E99-DBA1-4F45-A9D8-2740394648DB}" srcOrd="3" destOrd="0" presId="urn:microsoft.com/office/officeart/2005/8/layout/process1"/>
    <dgm:cxn modelId="{8CC1BE67-83E0-D947-850B-ED729EB1B19A}" type="presParOf" srcId="{7A563E99-DBA1-4F45-A9D8-2740394648DB}" destId="{20478CD7-B546-3548-A63D-B2824C509F35}" srcOrd="0" destOrd="0" presId="urn:microsoft.com/office/officeart/2005/8/layout/process1"/>
    <dgm:cxn modelId="{81537855-BFDF-5F45-8EEF-01D1C1D222E0}" type="presParOf" srcId="{9DC5F3D8-AE33-7142-93F3-BC176845F154}" destId="{0C97FE17-BC93-374E-AACF-E99241AABAC0}" srcOrd="4" destOrd="0" presId="urn:microsoft.com/office/officeart/2005/8/layout/process1"/>
    <dgm:cxn modelId="{3E10B746-8A97-084A-B418-C6ECCA856BB6}" type="presParOf" srcId="{9DC5F3D8-AE33-7142-93F3-BC176845F154}" destId="{B280B3A4-3C0B-7F4B-8E5B-24A536D0832C}" srcOrd="5" destOrd="0" presId="urn:microsoft.com/office/officeart/2005/8/layout/process1"/>
    <dgm:cxn modelId="{FDF6D983-FC0E-F341-9CEC-CB7AAFED63EA}" type="presParOf" srcId="{B280B3A4-3C0B-7F4B-8E5B-24A536D0832C}" destId="{259ED48F-D298-7440-A9F7-317B89A1E6AD}" srcOrd="0" destOrd="0" presId="urn:microsoft.com/office/officeart/2005/8/layout/process1"/>
    <dgm:cxn modelId="{4515753C-F97D-6E4D-91FB-34A11AB0A6AC}" type="presParOf" srcId="{9DC5F3D8-AE33-7142-93F3-BC176845F154}" destId="{824F1B55-18B6-114A-B92F-1296BEE81AF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0C2F64-B45F-F046-81DA-7942FCDA41C0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4F0EFC-0DF0-3148-A3B6-F0D37A1ECA05}">
      <dgm:prSet phldrT="[Text]"/>
      <dgm:spPr/>
      <dgm:t>
        <a:bodyPr/>
        <a:lstStyle/>
        <a:p>
          <a:r>
            <a:rPr lang="en-US" dirty="0" smtClean="0"/>
            <a:t>Query</a:t>
          </a:r>
          <a:endParaRPr lang="en-US" dirty="0"/>
        </a:p>
      </dgm:t>
    </dgm:pt>
    <dgm:pt modelId="{DBF538AC-D49C-3049-91C9-A398AA321A7A}" type="parTrans" cxnId="{4F17C0F5-20A2-4B4E-BE65-9A6916E1F41A}">
      <dgm:prSet/>
      <dgm:spPr/>
      <dgm:t>
        <a:bodyPr/>
        <a:lstStyle/>
        <a:p>
          <a:endParaRPr lang="en-US"/>
        </a:p>
      </dgm:t>
    </dgm:pt>
    <dgm:pt modelId="{055A588C-035F-EB44-A481-CB0FF304C0CF}" type="sibTrans" cxnId="{4F17C0F5-20A2-4B4E-BE65-9A6916E1F41A}">
      <dgm:prSet/>
      <dgm:spPr/>
      <dgm:t>
        <a:bodyPr/>
        <a:lstStyle/>
        <a:p>
          <a:endParaRPr lang="en-US"/>
        </a:p>
      </dgm:t>
    </dgm:pt>
    <dgm:pt modelId="{91EB2812-F07C-8348-88EA-7F802B36DC9D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Database with you D1</a:t>
          </a:r>
          <a:endParaRPr lang="en-US" dirty="0"/>
        </a:p>
      </dgm:t>
    </dgm:pt>
    <dgm:pt modelId="{B6C8F3EF-22B7-AC49-A0F5-F785EBCC463F}" type="parTrans" cxnId="{065B843A-0107-3449-AF4E-2F266B354C3E}">
      <dgm:prSet/>
      <dgm:spPr/>
      <dgm:t>
        <a:bodyPr/>
        <a:lstStyle/>
        <a:p>
          <a:endParaRPr lang="en-US"/>
        </a:p>
      </dgm:t>
    </dgm:pt>
    <dgm:pt modelId="{5A48E270-8E95-ED4C-895A-FC6FC2096D9F}" type="sibTrans" cxnId="{065B843A-0107-3449-AF4E-2F266B354C3E}">
      <dgm:prSet/>
      <dgm:spPr/>
      <dgm:t>
        <a:bodyPr/>
        <a:lstStyle/>
        <a:p>
          <a:endParaRPr lang="en-US"/>
        </a:p>
      </dgm:t>
    </dgm:pt>
    <dgm:pt modelId="{68318DCE-62FF-6B4D-80F8-16634F8B8B46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True result A’</a:t>
          </a:r>
          <a:endParaRPr lang="en-US" dirty="0"/>
        </a:p>
      </dgm:t>
    </dgm:pt>
    <dgm:pt modelId="{F7FE3BD7-21AB-8040-99B6-E6F1741B92DE}" type="parTrans" cxnId="{68DD2A7E-514F-AD44-9DD4-45D87F35FDEE}">
      <dgm:prSet/>
      <dgm:spPr/>
      <dgm:t>
        <a:bodyPr/>
        <a:lstStyle/>
        <a:p>
          <a:endParaRPr lang="en-US"/>
        </a:p>
      </dgm:t>
    </dgm:pt>
    <dgm:pt modelId="{F106A6E2-C13C-A549-9B5E-0CA72302CB5B}" type="sibTrans" cxnId="{68DD2A7E-514F-AD44-9DD4-45D87F35FDEE}">
      <dgm:prSet/>
      <dgm:spPr/>
      <dgm:t>
        <a:bodyPr/>
        <a:lstStyle/>
        <a:p>
          <a:endParaRPr lang="en-US"/>
        </a:p>
      </dgm:t>
    </dgm:pt>
    <dgm:pt modelId="{A33D100C-05D0-4F44-A434-41647390C599}">
      <dgm:prSet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Randomized function K</a:t>
          </a:r>
          <a:endParaRPr lang="en-US" dirty="0"/>
        </a:p>
      </dgm:t>
    </dgm:pt>
    <dgm:pt modelId="{38CDB293-C5A4-6A48-81BE-8DD62272A785}" type="parTrans" cxnId="{085B2FF6-A0A3-7C48-ABC3-06406C2E31C1}">
      <dgm:prSet/>
      <dgm:spPr/>
      <dgm:t>
        <a:bodyPr/>
        <a:lstStyle/>
        <a:p>
          <a:endParaRPr lang="en-US"/>
        </a:p>
      </dgm:t>
    </dgm:pt>
    <dgm:pt modelId="{837FE6C9-36A2-474F-A702-139061F3CD98}" type="sibTrans" cxnId="{085B2FF6-A0A3-7C48-ABC3-06406C2E31C1}">
      <dgm:prSet/>
      <dgm:spPr/>
      <dgm:t>
        <a:bodyPr/>
        <a:lstStyle/>
        <a:p>
          <a:endParaRPr lang="en-US"/>
        </a:p>
      </dgm:t>
    </dgm:pt>
    <dgm:pt modelId="{9DC5F3D8-AE33-7142-93F3-BC176845F154}" type="pres">
      <dgm:prSet presAssocID="{050C2F64-B45F-F046-81DA-7942FCDA41C0}" presName="Name0" presStyleCnt="0">
        <dgm:presLayoutVars>
          <dgm:dir/>
          <dgm:resizeHandles val="exact"/>
        </dgm:presLayoutVars>
      </dgm:prSet>
      <dgm:spPr/>
    </dgm:pt>
    <dgm:pt modelId="{BB7FC651-4A01-B043-8607-0203CA031E7D}" type="pres">
      <dgm:prSet presAssocID="{424F0EFC-0DF0-3148-A3B6-F0D37A1ECA0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5BD8B-C011-894D-9A1B-39E05C235C31}" type="pres">
      <dgm:prSet presAssocID="{055A588C-035F-EB44-A481-CB0FF304C0C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4EE1EB4-A07C-6042-A9E3-AC65A4F01767}" type="pres">
      <dgm:prSet presAssocID="{055A588C-035F-EB44-A481-CB0FF304C0C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45665FB-6EEB-9B4B-A8D5-8DC3BED76CDC}" type="pres">
      <dgm:prSet presAssocID="{91EB2812-F07C-8348-88EA-7F802B36DC9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63E99-DBA1-4F45-A9D8-2740394648DB}" type="pres">
      <dgm:prSet presAssocID="{5A48E270-8E95-ED4C-895A-FC6FC2096D9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0478CD7-B546-3548-A63D-B2824C509F35}" type="pres">
      <dgm:prSet presAssocID="{5A48E270-8E95-ED4C-895A-FC6FC2096D9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C97FE17-BC93-374E-AACF-E99241AABAC0}" type="pres">
      <dgm:prSet presAssocID="{68318DCE-62FF-6B4D-80F8-16634F8B8B4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0B3A4-3C0B-7F4B-8E5B-24A536D0832C}" type="pres">
      <dgm:prSet presAssocID="{F106A6E2-C13C-A549-9B5E-0CA72302CB5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59ED48F-D298-7440-A9F7-317B89A1E6AD}" type="pres">
      <dgm:prSet presAssocID="{F106A6E2-C13C-A549-9B5E-0CA72302CB5B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24F1B55-18B6-114A-B92F-1296BEE81AF9}" type="pres">
      <dgm:prSet presAssocID="{A33D100C-05D0-4F44-A434-41647390C59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24825-8632-8F4F-AF14-304595359E87}" type="presOf" srcId="{5A48E270-8E95-ED4C-895A-FC6FC2096D9F}" destId="{7A563E99-DBA1-4F45-A9D8-2740394648DB}" srcOrd="0" destOrd="0" presId="urn:microsoft.com/office/officeart/2005/8/layout/process1"/>
    <dgm:cxn modelId="{03582776-52E6-574A-B067-309319C80B89}" type="presOf" srcId="{A33D100C-05D0-4F44-A434-41647390C599}" destId="{824F1B55-18B6-114A-B92F-1296BEE81AF9}" srcOrd="0" destOrd="0" presId="urn:microsoft.com/office/officeart/2005/8/layout/process1"/>
    <dgm:cxn modelId="{68DD2A7E-514F-AD44-9DD4-45D87F35FDEE}" srcId="{050C2F64-B45F-F046-81DA-7942FCDA41C0}" destId="{68318DCE-62FF-6B4D-80F8-16634F8B8B46}" srcOrd="2" destOrd="0" parTransId="{F7FE3BD7-21AB-8040-99B6-E6F1741B92DE}" sibTransId="{F106A6E2-C13C-A549-9B5E-0CA72302CB5B}"/>
    <dgm:cxn modelId="{FFEC3CD6-3FD3-B640-B9CE-0CB4F9C430C5}" type="presOf" srcId="{5A48E270-8E95-ED4C-895A-FC6FC2096D9F}" destId="{20478CD7-B546-3548-A63D-B2824C509F35}" srcOrd="1" destOrd="0" presId="urn:microsoft.com/office/officeart/2005/8/layout/process1"/>
    <dgm:cxn modelId="{085B2FF6-A0A3-7C48-ABC3-06406C2E31C1}" srcId="{050C2F64-B45F-F046-81DA-7942FCDA41C0}" destId="{A33D100C-05D0-4F44-A434-41647390C599}" srcOrd="3" destOrd="0" parTransId="{38CDB293-C5A4-6A48-81BE-8DD62272A785}" sibTransId="{837FE6C9-36A2-474F-A702-139061F3CD98}"/>
    <dgm:cxn modelId="{7973ABF0-2DAF-E14D-81B8-39A8CBF8596A}" type="presOf" srcId="{F106A6E2-C13C-A549-9B5E-0CA72302CB5B}" destId="{B280B3A4-3C0B-7F4B-8E5B-24A536D0832C}" srcOrd="0" destOrd="0" presId="urn:microsoft.com/office/officeart/2005/8/layout/process1"/>
    <dgm:cxn modelId="{F3A07F18-8204-7941-9CC6-A0E78224DFF1}" type="presOf" srcId="{F106A6E2-C13C-A549-9B5E-0CA72302CB5B}" destId="{259ED48F-D298-7440-A9F7-317B89A1E6AD}" srcOrd="1" destOrd="0" presId="urn:microsoft.com/office/officeart/2005/8/layout/process1"/>
    <dgm:cxn modelId="{FBDAC2AC-6345-7C4E-ACE0-07D26C9820CA}" type="presOf" srcId="{424F0EFC-0DF0-3148-A3B6-F0D37A1ECA05}" destId="{BB7FC651-4A01-B043-8607-0203CA031E7D}" srcOrd="0" destOrd="0" presId="urn:microsoft.com/office/officeart/2005/8/layout/process1"/>
    <dgm:cxn modelId="{EC492C2D-D94D-7849-A641-973A1E1B9CB0}" type="presOf" srcId="{91EB2812-F07C-8348-88EA-7F802B36DC9D}" destId="{845665FB-6EEB-9B4B-A8D5-8DC3BED76CDC}" srcOrd="0" destOrd="0" presId="urn:microsoft.com/office/officeart/2005/8/layout/process1"/>
    <dgm:cxn modelId="{4F17C0F5-20A2-4B4E-BE65-9A6916E1F41A}" srcId="{050C2F64-B45F-F046-81DA-7942FCDA41C0}" destId="{424F0EFC-0DF0-3148-A3B6-F0D37A1ECA05}" srcOrd="0" destOrd="0" parTransId="{DBF538AC-D49C-3049-91C9-A398AA321A7A}" sibTransId="{055A588C-035F-EB44-A481-CB0FF304C0CF}"/>
    <dgm:cxn modelId="{0E4A0475-BE1A-7C4D-9FB4-7A890E57C524}" type="presOf" srcId="{68318DCE-62FF-6B4D-80F8-16634F8B8B46}" destId="{0C97FE17-BC93-374E-AACF-E99241AABAC0}" srcOrd="0" destOrd="0" presId="urn:microsoft.com/office/officeart/2005/8/layout/process1"/>
    <dgm:cxn modelId="{75332135-2FC3-F247-B24E-5FB92C3B9ABD}" type="presOf" srcId="{050C2F64-B45F-F046-81DA-7942FCDA41C0}" destId="{9DC5F3D8-AE33-7142-93F3-BC176845F154}" srcOrd="0" destOrd="0" presId="urn:microsoft.com/office/officeart/2005/8/layout/process1"/>
    <dgm:cxn modelId="{065B843A-0107-3449-AF4E-2F266B354C3E}" srcId="{050C2F64-B45F-F046-81DA-7942FCDA41C0}" destId="{91EB2812-F07C-8348-88EA-7F802B36DC9D}" srcOrd="1" destOrd="0" parTransId="{B6C8F3EF-22B7-AC49-A0F5-F785EBCC463F}" sibTransId="{5A48E270-8E95-ED4C-895A-FC6FC2096D9F}"/>
    <dgm:cxn modelId="{65E1BB85-8B4D-1B43-BE71-E25EE66E861B}" type="presOf" srcId="{055A588C-035F-EB44-A481-CB0FF304C0CF}" destId="{44EE1EB4-A07C-6042-A9E3-AC65A4F01767}" srcOrd="1" destOrd="0" presId="urn:microsoft.com/office/officeart/2005/8/layout/process1"/>
    <dgm:cxn modelId="{F3441C4B-3CF0-574C-9F0B-AB897B57BDFD}" type="presOf" srcId="{055A588C-035F-EB44-A481-CB0FF304C0CF}" destId="{29D5BD8B-C011-894D-9A1B-39E05C235C31}" srcOrd="0" destOrd="0" presId="urn:microsoft.com/office/officeart/2005/8/layout/process1"/>
    <dgm:cxn modelId="{DD5DAE07-EE38-A44A-8AF5-385D34627A00}" type="presParOf" srcId="{9DC5F3D8-AE33-7142-93F3-BC176845F154}" destId="{BB7FC651-4A01-B043-8607-0203CA031E7D}" srcOrd="0" destOrd="0" presId="urn:microsoft.com/office/officeart/2005/8/layout/process1"/>
    <dgm:cxn modelId="{63D3788C-37AE-E044-B631-9AA674759F13}" type="presParOf" srcId="{9DC5F3D8-AE33-7142-93F3-BC176845F154}" destId="{29D5BD8B-C011-894D-9A1B-39E05C235C31}" srcOrd="1" destOrd="0" presId="urn:microsoft.com/office/officeart/2005/8/layout/process1"/>
    <dgm:cxn modelId="{084718B1-71AA-EF49-B01F-3673CEDEB183}" type="presParOf" srcId="{29D5BD8B-C011-894D-9A1B-39E05C235C31}" destId="{44EE1EB4-A07C-6042-A9E3-AC65A4F01767}" srcOrd="0" destOrd="0" presId="urn:microsoft.com/office/officeart/2005/8/layout/process1"/>
    <dgm:cxn modelId="{8C25C4D8-B7AD-CF49-AE7E-660241BF0A2A}" type="presParOf" srcId="{9DC5F3D8-AE33-7142-93F3-BC176845F154}" destId="{845665FB-6EEB-9B4B-A8D5-8DC3BED76CDC}" srcOrd="2" destOrd="0" presId="urn:microsoft.com/office/officeart/2005/8/layout/process1"/>
    <dgm:cxn modelId="{62223354-1E07-3A42-9A8F-3F7F20332DD5}" type="presParOf" srcId="{9DC5F3D8-AE33-7142-93F3-BC176845F154}" destId="{7A563E99-DBA1-4F45-A9D8-2740394648DB}" srcOrd="3" destOrd="0" presId="urn:microsoft.com/office/officeart/2005/8/layout/process1"/>
    <dgm:cxn modelId="{53807A5C-3B8F-C04D-B351-34C26EE1EDC2}" type="presParOf" srcId="{7A563E99-DBA1-4F45-A9D8-2740394648DB}" destId="{20478CD7-B546-3548-A63D-B2824C509F35}" srcOrd="0" destOrd="0" presId="urn:microsoft.com/office/officeart/2005/8/layout/process1"/>
    <dgm:cxn modelId="{2B0E9B1F-B946-2E4E-9894-48E2E890D6F3}" type="presParOf" srcId="{9DC5F3D8-AE33-7142-93F3-BC176845F154}" destId="{0C97FE17-BC93-374E-AACF-E99241AABAC0}" srcOrd="4" destOrd="0" presId="urn:microsoft.com/office/officeart/2005/8/layout/process1"/>
    <dgm:cxn modelId="{2C7DB508-6A00-3346-BE07-BEFDDE04B17A}" type="presParOf" srcId="{9DC5F3D8-AE33-7142-93F3-BC176845F154}" destId="{B280B3A4-3C0B-7F4B-8E5B-24A536D0832C}" srcOrd="5" destOrd="0" presId="urn:microsoft.com/office/officeart/2005/8/layout/process1"/>
    <dgm:cxn modelId="{C9F5D9EA-4454-EB45-BD02-6ECFD6C6238B}" type="presParOf" srcId="{B280B3A4-3C0B-7F4B-8E5B-24A536D0832C}" destId="{259ED48F-D298-7440-A9F7-317B89A1E6AD}" srcOrd="0" destOrd="0" presId="urn:microsoft.com/office/officeart/2005/8/layout/process1"/>
    <dgm:cxn modelId="{F211E888-EF4C-3A44-9DEC-CB81BEFB6BFD}" type="presParOf" srcId="{9DC5F3D8-AE33-7142-93F3-BC176845F154}" destId="{824F1B55-18B6-114A-B92F-1296BEE81AF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0C2F64-B45F-F046-81DA-7942FCDA41C0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4F0EFC-0DF0-3148-A3B6-F0D37A1ECA05}">
      <dgm:prSet phldrT="[Text]"/>
      <dgm:spPr/>
      <dgm:t>
        <a:bodyPr/>
        <a:lstStyle/>
        <a:p>
          <a:r>
            <a:rPr lang="en-US" dirty="0" smtClean="0"/>
            <a:t>Query</a:t>
          </a:r>
          <a:endParaRPr lang="en-US" dirty="0"/>
        </a:p>
      </dgm:t>
    </dgm:pt>
    <dgm:pt modelId="{DBF538AC-D49C-3049-91C9-A398AA321A7A}" type="parTrans" cxnId="{4F17C0F5-20A2-4B4E-BE65-9A6916E1F41A}">
      <dgm:prSet/>
      <dgm:spPr/>
      <dgm:t>
        <a:bodyPr/>
        <a:lstStyle/>
        <a:p>
          <a:endParaRPr lang="en-US"/>
        </a:p>
      </dgm:t>
    </dgm:pt>
    <dgm:pt modelId="{055A588C-035F-EB44-A481-CB0FF304C0CF}" type="sibTrans" cxnId="{4F17C0F5-20A2-4B4E-BE65-9A6916E1F41A}">
      <dgm:prSet/>
      <dgm:spPr/>
      <dgm:t>
        <a:bodyPr/>
        <a:lstStyle/>
        <a:p>
          <a:endParaRPr lang="en-US"/>
        </a:p>
      </dgm:t>
    </dgm:pt>
    <dgm:pt modelId="{91EB2812-F07C-8348-88EA-7F802B36DC9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Database without you D2</a:t>
          </a:r>
          <a:endParaRPr lang="en-US" dirty="0"/>
        </a:p>
      </dgm:t>
    </dgm:pt>
    <dgm:pt modelId="{B6C8F3EF-22B7-AC49-A0F5-F785EBCC463F}" type="parTrans" cxnId="{065B843A-0107-3449-AF4E-2F266B354C3E}">
      <dgm:prSet/>
      <dgm:spPr/>
      <dgm:t>
        <a:bodyPr/>
        <a:lstStyle/>
        <a:p>
          <a:endParaRPr lang="en-US"/>
        </a:p>
      </dgm:t>
    </dgm:pt>
    <dgm:pt modelId="{5A48E270-8E95-ED4C-895A-FC6FC2096D9F}" type="sibTrans" cxnId="{065B843A-0107-3449-AF4E-2F266B354C3E}">
      <dgm:prSet/>
      <dgm:spPr/>
      <dgm:t>
        <a:bodyPr/>
        <a:lstStyle/>
        <a:p>
          <a:endParaRPr lang="en-US"/>
        </a:p>
      </dgm:t>
    </dgm:pt>
    <dgm:pt modelId="{68318DCE-62FF-6B4D-80F8-16634F8B8B4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True result B'</a:t>
          </a:r>
          <a:endParaRPr lang="en-US" dirty="0"/>
        </a:p>
      </dgm:t>
    </dgm:pt>
    <dgm:pt modelId="{F7FE3BD7-21AB-8040-99B6-E6F1741B92DE}" type="parTrans" cxnId="{68DD2A7E-514F-AD44-9DD4-45D87F35FDEE}">
      <dgm:prSet/>
      <dgm:spPr/>
      <dgm:t>
        <a:bodyPr/>
        <a:lstStyle/>
        <a:p>
          <a:endParaRPr lang="en-US"/>
        </a:p>
      </dgm:t>
    </dgm:pt>
    <dgm:pt modelId="{F106A6E2-C13C-A549-9B5E-0CA72302CB5B}" type="sibTrans" cxnId="{68DD2A7E-514F-AD44-9DD4-45D87F35FDEE}">
      <dgm:prSet/>
      <dgm:spPr/>
      <dgm:t>
        <a:bodyPr/>
        <a:lstStyle/>
        <a:p>
          <a:endParaRPr lang="en-US"/>
        </a:p>
      </dgm:t>
    </dgm:pt>
    <dgm:pt modelId="{A33D100C-05D0-4F44-A434-41647390C599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dirty="0" smtClean="0"/>
            <a:t>Randomized function K</a:t>
          </a:r>
          <a:endParaRPr lang="en-US" dirty="0"/>
        </a:p>
      </dgm:t>
    </dgm:pt>
    <dgm:pt modelId="{38CDB293-C5A4-6A48-81BE-8DD62272A785}" type="parTrans" cxnId="{085B2FF6-A0A3-7C48-ABC3-06406C2E31C1}">
      <dgm:prSet/>
      <dgm:spPr/>
      <dgm:t>
        <a:bodyPr/>
        <a:lstStyle/>
        <a:p>
          <a:endParaRPr lang="en-US"/>
        </a:p>
      </dgm:t>
    </dgm:pt>
    <dgm:pt modelId="{837FE6C9-36A2-474F-A702-139061F3CD98}" type="sibTrans" cxnId="{085B2FF6-A0A3-7C48-ABC3-06406C2E31C1}">
      <dgm:prSet/>
      <dgm:spPr/>
      <dgm:t>
        <a:bodyPr/>
        <a:lstStyle/>
        <a:p>
          <a:endParaRPr lang="en-US"/>
        </a:p>
      </dgm:t>
    </dgm:pt>
    <dgm:pt modelId="{9DC5F3D8-AE33-7142-93F3-BC176845F154}" type="pres">
      <dgm:prSet presAssocID="{050C2F64-B45F-F046-81DA-7942FCDA41C0}" presName="Name0" presStyleCnt="0">
        <dgm:presLayoutVars>
          <dgm:dir/>
          <dgm:resizeHandles val="exact"/>
        </dgm:presLayoutVars>
      </dgm:prSet>
      <dgm:spPr/>
    </dgm:pt>
    <dgm:pt modelId="{BB7FC651-4A01-B043-8607-0203CA031E7D}" type="pres">
      <dgm:prSet presAssocID="{424F0EFC-0DF0-3148-A3B6-F0D37A1ECA0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5BD8B-C011-894D-9A1B-39E05C235C31}" type="pres">
      <dgm:prSet presAssocID="{055A588C-035F-EB44-A481-CB0FF304C0C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4EE1EB4-A07C-6042-A9E3-AC65A4F01767}" type="pres">
      <dgm:prSet presAssocID="{055A588C-035F-EB44-A481-CB0FF304C0C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45665FB-6EEB-9B4B-A8D5-8DC3BED76CDC}" type="pres">
      <dgm:prSet presAssocID="{91EB2812-F07C-8348-88EA-7F802B36DC9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63E99-DBA1-4F45-A9D8-2740394648DB}" type="pres">
      <dgm:prSet presAssocID="{5A48E270-8E95-ED4C-895A-FC6FC2096D9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0478CD7-B546-3548-A63D-B2824C509F35}" type="pres">
      <dgm:prSet presAssocID="{5A48E270-8E95-ED4C-895A-FC6FC2096D9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C97FE17-BC93-374E-AACF-E99241AABAC0}" type="pres">
      <dgm:prSet presAssocID="{68318DCE-62FF-6B4D-80F8-16634F8B8B4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0B3A4-3C0B-7F4B-8E5B-24A536D0832C}" type="pres">
      <dgm:prSet presAssocID="{F106A6E2-C13C-A549-9B5E-0CA72302CB5B}" presName="sibTrans" presStyleLbl="sibTrans2D1" presStyleIdx="2" presStyleCnt="3"/>
      <dgm:spPr/>
      <dgm:t>
        <a:bodyPr/>
        <a:lstStyle/>
        <a:p>
          <a:endParaRPr lang="en-US"/>
        </a:p>
      </dgm:t>
    </dgm:pt>
    <dgm:pt modelId="{259ED48F-D298-7440-A9F7-317B89A1E6AD}" type="pres">
      <dgm:prSet presAssocID="{F106A6E2-C13C-A549-9B5E-0CA72302CB5B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24F1B55-18B6-114A-B92F-1296BEE81AF9}" type="pres">
      <dgm:prSet presAssocID="{A33D100C-05D0-4F44-A434-41647390C59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CB4ACE-2F6A-964B-B8A2-47B9A02F8846}" type="presOf" srcId="{F106A6E2-C13C-A549-9B5E-0CA72302CB5B}" destId="{259ED48F-D298-7440-A9F7-317B89A1E6AD}" srcOrd="1" destOrd="0" presId="urn:microsoft.com/office/officeart/2005/8/layout/process1"/>
    <dgm:cxn modelId="{74A3538D-EA5C-1C4D-A0DA-B0BE5DD95E16}" type="presOf" srcId="{5A48E270-8E95-ED4C-895A-FC6FC2096D9F}" destId="{7A563E99-DBA1-4F45-A9D8-2740394648DB}" srcOrd="0" destOrd="0" presId="urn:microsoft.com/office/officeart/2005/8/layout/process1"/>
    <dgm:cxn modelId="{9AC51389-A8A2-DC4A-849F-5EC4FC1DCA37}" type="presOf" srcId="{F106A6E2-C13C-A549-9B5E-0CA72302CB5B}" destId="{B280B3A4-3C0B-7F4B-8E5B-24A536D0832C}" srcOrd="0" destOrd="0" presId="urn:microsoft.com/office/officeart/2005/8/layout/process1"/>
    <dgm:cxn modelId="{065B843A-0107-3449-AF4E-2F266B354C3E}" srcId="{050C2F64-B45F-F046-81DA-7942FCDA41C0}" destId="{91EB2812-F07C-8348-88EA-7F802B36DC9D}" srcOrd="1" destOrd="0" parTransId="{B6C8F3EF-22B7-AC49-A0F5-F785EBCC463F}" sibTransId="{5A48E270-8E95-ED4C-895A-FC6FC2096D9F}"/>
    <dgm:cxn modelId="{5873D11A-EEB9-5E40-B6A2-0A70455947D0}" type="presOf" srcId="{5A48E270-8E95-ED4C-895A-FC6FC2096D9F}" destId="{20478CD7-B546-3548-A63D-B2824C509F35}" srcOrd="1" destOrd="0" presId="urn:microsoft.com/office/officeart/2005/8/layout/process1"/>
    <dgm:cxn modelId="{68DD2A7E-514F-AD44-9DD4-45D87F35FDEE}" srcId="{050C2F64-B45F-F046-81DA-7942FCDA41C0}" destId="{68318DCE-62FF-6B4D-80F8-16634F8B8B46}" srcOrd="2" destOrd="0" parTransId="{F7FE3BD7-21AB-8040-99B6-E6F1741B92DE}" sibTransId="{F106A6E2-C13C-A549-9B5E-0CA72302CB5B}"/>
    <dgm:cxn modelId="{7E0ACD09-B039-A44C-960C-3B9268B925ED}" type="presOf" srcId="{050C2F64-B45F-F046-81DA-7942FCDA41C0}" destId="{9DC5F3D8-AE33-7142-93F3-BC176845F154}" srcOrd="0" destOrd="0" presId="urn:microsoft.com/office/officeart/2005/8/layout/process1"/>
    <dgm:cxn modelId="{4F17C0F5-20A2-4B4E-BE65-9A6916E1F41A}" srcId="{050C2F64-B45F-F046-81DA-7942FCDA41C0}" destId="{424F0EFC-0DF0-3148-A3B6-F0D37A1ECA05}" srcOrd="0" destOrd="0" parTransId="{DBF538AC-D49C-3049-91C9-A398AA321A7A}" sibTransId="{055A588C-035F-EB44-A481-CB0FF304C0CF}"/>
    <dgm:cxn modelId="{1A5E57E8-F473-F04C-88DD-41FFA08D127E}" type="presOf" srcId="{424F0EFC-0DF0-3148-A3B6-F0D37A1ECA05}" destId="{BB7FC651-4A01-B043-8607-0203CA031E7D}" srcOrd="0" destOrd="0" presId="urn:microsoft.com/office/officeart/2005/8/layout/process1"/>
    <dgm:cxn modelId="{63DA4BD1-2EE3-C24C-9B93-7EE9A0782A3E}" type="presOf" srcId="{A33D100C-05D0-4F44-A434-41647390C599}" destId="{824F1B55-18B6-114A-B92F-1296BEE81AF9}" srcOrd="0" destOrd="0" presId="urn:microsoft.com/office/officeart/2005/8/layout/process1"/>
    <dgm:cxn modelId="{085B2FF6-A0A3-7C48-ABC3-06406C2E31C1}" srcId="{050C2F64-B45F-F046-81DA-7942FCDA41C0}" destId="{A33D100C-05D0-4F44-A434-41647390C599}" srcOrd="3" destOrd="0" parTransId="{38CDB293-C5A4-6A48-81BE-8DD62272A785}" sibTransId="{837FE6C9-36A2-474F-A702-139061F3CD98}"/>
    <dgm:cxn modelId="{8A83592B-A0C1-7D49-A059-DE1C582C49B7}" type="presOf" srcId="{91EB2812-F07C-8348-88EA-7F802B36DC9D}" destId="{845665FB-6EEB-9B4B-A8D5-8DC3BED76CDC}" srcOrd="0" destOrd="0" presId="urn:microsoft.com/office/officeart/2005/8/layout/process1"/>
    <dgm:cxn modelId="{59C8E88D-396D-994B-98D1-B1B0E10D7E1B}" type="presOf" srcId="{055A588C-035F-EB44-A481-CB0FF304C0CF}" destId="{44EE1EB4-A07C-6042-A9E3-AC65A4F01767}" srcOrd="1" destOrd="0" presId="urn:microsoft.com/office/officeart/2005/8/layout/process1"/>
    <dgm:cxn modelId="{615CC3F2-A67C-184C-94E7-6CFAECECBF9F}" type="presOf" srcId="{055A588C-035F-EB44-A481-CB0FF304C0CF}" destId="{29D5BD8B-C011-894D-9A1B-39E05C235C31}" srcOrd="0" destOrd="0" presId="urn:microsoft.com/office/officeart/2005/8/layout/process1"/>
    <dgm:cxn modelId="{C8C81BC6-33F3-BC43-BA75-FDB1007EB8FC}" type="presOf" srcId="{68318DCE-62FF-6B4D-80F8-16634F8B8B46}" destId="{0C97FE17-BC93-374E-AACF-E99241AABAC0}" srcOrd="0" destOrd="0" presId="urn:microsoft.com/office/officeart/2005/8/layout/process1"/>
    <dgm:cxn modelId="{D27E9D17-5DE5-764B-814E-D2E7B73CF135}" type="presParOf" srcId="{9DC5F3D8-AE33-7142-93F3-BC176845F154}" destId="{BB7FC651-4A01-B043-8607-0203CA031E7D}" srcOrd="0" destOrd="0" presId="urn:microsoft.com/office/officeart/2005/8/layout/process1"/>
    <dgm:cxn modelId="{4C27843C-CB5E-4A4F-AE47-1F25DCDC5A76}" type="presParOf" srcId="{9DC5F3D8-AE33-7142-93F3-BC176845F154}" destId="{29D5BD8B-C011-894D-9A1B-39E05C235C31}" srcOrd="1" destOrd="0" presId="urn:microsoft.com/office/officeart/2005/8/layout/process1"/>
    <dgm:cxn modelId="{636882DE-8C7A-5D46-A53D-F5C16892B52D}" type="presParOf" srcId="{29D5BD8B-C011-894D-9A1B-39E05C235C31}" destId="{44EE1EB4-A07C-6042-A9E3-AC65A4F01767}" srcOrd="0" destOrd="0" presId="urn:microsoft.com/office/officeart/2005/8/layout/process1"/>
    <dgm:cxn modelId="{ED074A02-E2AD-4F4F-92CF-DF0B1719DAD4}" type="presParOf" srcId="{9DC5F3D8-AE33-7142-93F3-BC176845F154}" destId="{845665FB-6EEB-9B4B-A8D5-8DC3BED76CDC}" srcOrd="2" destOrd="0" presId="urn:microsoft.com/office/officeart/2005/8/layout/process1"/>
    <dgm:cxn modelId="{AE9D2E9B-6176-1C41-AF7B-6611584A395D}" type="presParOf" srcId="{9DC5F3D8-AE33-7142-93F3-BC176845F154}" destId="{7A563E99-DBA1-4F45-A9D8-2740394648DB}" srcOrd="3" destOrd="0" presId="urn:microsoft.com/office/officeart/2005/8/layout/process1"/>
    <dgm:cxn modelId="{3BBDFB7D-E85B-3D4E-AE9E-09D05A5F2635}" type="presParOf" srcId="{7A563E99-DBA1-4F45-A9D8-2740394648DB}" destId="{20478CD7-B546-3548-A63D-B2824C509F35}" srcOrd="0" destOrd="0" presId="urn:microsoft.com/office/officeart/2005/8/layout/process1"/>
    <dgm:cxn modelId="{29732C38-659F-0E48-BEC1-F146DF5E7C90}" type="presParOf" srcId="{9DC5F3D8-AE33-7142-93F3-BC176845F154}" destId="{0C97FE17-BC93-374E-AACF-E99241AABAC0}" srcOrd="4" destOrd="0" presId="urn:microsoft.com/office/officeart/2005/8/layout/process1"/>
    <dgm:cxn modelId="{03255B02-6C42-C949-AEB4-8B922C46C484}" type="presParOf" srcId="{9DC5F3D8-AE33-7142-93F3-BC176845F154}" destId="{B280B3A4-3C0B-7F4B-8E5B-24A536D0832C}" srcOrd="5" destOrd="0" presId="urn:microsoft.com/office/officeart/2005/8/layout/process1"/>
    <dgm:cxn modelId="{024284E2-0518-4144-812D-3D0384F29BFD}" type="presParOf" srcId="{B280B3A4-3C0B-7F4B-8E5B-24A536D0832C}" destId="{259ED48F-D298-7440-A9F7-317B89A1E6AD}" srcOrd="0" destOrd="0" presId="urn:microsoft.com/office/officeart/2005/8/layout/process1"/>
    <dgm:cxn modelId="{69696AAF-480F-6B41-A474-1DB341B02BA9}" type="presParOf" srcId="{9DC5F3D8-AE33-7142-93F3-BC176845F154}" destId="{824F1B55-18B6-114A-B92F-1296BEE81AF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0C2F64-B45F-F046-81DA-7942FCDA41C0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4F0EFC-0DF0-3148-A3B6-F0D37A1ECA05}">
      <dgm:prSet phldrT="[Text]"/>
      <dgm:spPr/>
      <dgm:t>
        <a:bodyPr/>
        <a:lstStyle/>
        <a:p>
          <a:r>
            <a:rPr lang="en-US" dirty="0" smtClean="0"/>
            <a:t>query</a:t>
          </a:r>
          <a:endParaRPr lang="en-US" dirty="0"/>
        </a:p>
      </dgm:t>
    </dgm:pt>
    <dgm:pt modelId="{DBF538AC-D49C-3049-91C9-A398AA321A7A}" type="parTrans" cxnId="{4F17C0F5-20A2-4B4E-BE65-9A6916E1F41A}">
      <dgm:prSet/>
      <dgm:spPr/>
      <dgm:t>
        <a:bodyPr/>
        <a:lstStyle/>
        <a:p>
          <a:endParaRPr lang="en-US"/>
        </a:p>
      </dgm:t>
    </dgm:pt>
    <dgm:pt modelId="{055A588C-035F-EB44-A481-CB0FF304C0CF}" type="sibTrans" cxnId="{4F17C0F5-20A2-4B4E-BE65-9A6916E1F41A}">
      <dgm:prSet/>
      <dgm:spPr/>
      <dgm:t>
        <a:bodyPr/>
        <a:lstStyle/>
        <a:p>
          <a:endParaRPr lang="en-US"/>
        </a:p>
      </dgm:t>
    </dgm:pt>
    <dgm:pt modelId="{91EB2812-F07C-8348-88EA-7F802B36DC9D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Database D</a:t>
          </a:r>
          <a:endParaRPr lang="en-US" dirty="0">
            <a:solidFill>
              <a:schemeClr val="bg1"/>
            </a:solidFill>
          </a:endParaRPr>
        </a:p>
      </dgm:t>
    </dgm:pt>
    <dgm:pt modelId="{B6C8F3EF-22B7-AC49-A0F5-F785EBCC463F}" type="parTrans" cxnId="{065B843A-0107-3449-AF4E-2F266B354C3E}">
      <dgm:prSet/>
      <dgm:spPr/>
      <dgm:t>
        <a:bodyPr/>
        <a:lstStyle/>
        <a:p>
          <a:endParaRPr lang="en-US"/>
        </a:p>
      </dgm:t>
    </dgm:pt>
    <dgm:pt modelId="{5A48E270-8E95-ED4C-895A-FC6FC2096D9F}" type="sibTrans" cxnId="{065B843A-0107-3449-AF4E-2F266B354C3E}">
      <dgm:prSet/>
      <dgm:spPr/>
      <dgm:t>
        <a:bodyPr/>
        <a:lstStyle/>
        <a:p>
          <a:endParaRPr lang="en-US"/>
        </a:p>
      </dgm:t>
    </dgm:pt>
    <dgm:pt modelId="{68318DCE-62FF-6B4D-80F8-16634F8B8B4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/>
            <a:t>result A</a:t>
          </a:r>
          <a:endParaRPr lang="en-US" dirty="0"/>
        </a:p>
      </dgm:t>
    </dgm:pt>
    <dgm:pt modelId="{F7FE3BD7-21AB-8040-99B6-E6F1741B92DE}" type="parTrans" cxnId="{68DD2A7E-514F-AD44-9DD4-45D87F35FDEE}">
      <dgm:prSet/>
      <dgm:spPr/>
      <dgm:t>
        <a:bodyPr/>
        <a:lstStyle/>
        <a:p>
          <a:endParaRPr lang="en-US"/>
        </a:p>
      </dgm:t>
    </dgm:pt>
    <dgm:pt modelId="{F106A6E2-C13C-A549-9B5E-0CA72302CB5B}" type="sibTrans" cxnId="{68DD2A7E-514F-AD44-9DD4-45D87F35FDEE}">
      <dgm:prSet/>
      <dgm:spPr/>
      <dgm:t>
        <a:bodyPr/>
        <a:lstStyle/>
        <a:p>
          <a:endParaRPr lang="en-US"/>
        </a:p>
      </dgm:t>
    </dgm:pt>
    <dgm:pt modelId="{A33D100C-05D0-4F44-A434-41647390C5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Randomized function</a:t>
          </a:r>
          <a:endParaRPr lang="en-US" dirty="0">
            <a:solidFill>
              <a:schemeClr val="bg1"/>
            </a:solidFill>
          </a:endParaRPr>
        </a:p>
      </dgm:t>
    </dgm:pt>
    <dgm:pt modelId="{837FE6C9-36A2-474F-A702-139061F3CD98}" type="sibTrans" cxnId="{085B2FF6-A0A3-7C48-ABC3-06406C2E31C1}">
      <dgm:prSet/>
      <dgm:spPr/>
      <dgm:t>
        <a:bodyPr/>
        <a:lstStyle/>
        <a:p>
          <a:endParaRPr lang="en-US"/>
        </a:p>
      </dgm:t>
    </dgm:pt>
    <dgm:pt modelId="{38CDB293-C5A4-6A48-81BE-8DD62272A785}" type="parTrans" cxnId="{085B2FF6-A0A3-7C48-ABC3-06406C2E31C1}">
      <dgm:prSet/>
      <dgm:spPr/>
      <dgm:t>
        <a:bodyPr/>
        <a:lstStyle/>
        <a:p>
          <a:endParaRPr lang="en-US"/>
        </a:p>
      </dgm:t>
    </dgm:pt>
    <dgm:pt modelId="{D213BFF4-63FF-A74A-B96B-3E00669EA0E2}">
      <dgm:prSet/>
      <dgm:spPr/>
      <dgm:t>
        <a:bodyPr/>
        <a:lstStyle/>
        <a:p>
          <a:r>
            <a:rPr lang="en-US" dirty="0" smtClean="0"/>
            <a:t>response B</a:t>
          </a:r>
          <a:endParaRPr lang="en-US" dirty="0"/>
        </a:p>
      </dgm:t>
    </dgm:pt>
    <dgm:pt modelId="{E0541196-CC67-D14D-AF8A-F4786484C101}" type="sibTrans" cxnId="{D8E26387-2669-4E47-9EFD-E611D8D7C1F5}">
      <dgm:prSet/>
      <dgm:spPr/>
      <dgm:t>
        <a:bodyPr/>
        <a:lstStyle/>
        <a:p>
          <a:endParaRPr lang="en-US"/>
        </a:p>
      </dgm:t>
    </dgm:pt>
    <dgm:pt modelId="{A4D0B19E-D68E-814C-8770-70322AE10057}" type="parTrans" cxnId="{D8E26387-2669-4E47-9EFD-E611D8D7C1F5}">
      <dgm:prSet/>
      <dgm:spPr/>
      <dgm:t>
        <a:bodyPr/>
        <a:lstStyle/>
        <a:p>
          <a:endParaRPr lang="en-US"/>
        </a:p>
      </dgm:t>
    </dgm:pt>
    <dgm:pt modelId="{9DC5F3D8-AE33-7142-93F3-BC176845F154}" type="pres">
      <dgm:prSet presAssocID="{050C2F64-B45F-F046-81DA-7942FCDA41C0}" presName="Name0" presStyleCnt="0">
        <dgm:presLayoutVars>
          <dgm:dir/>
          <dgm:resizeHandles val="exact"/>
        </dgm:presLayoutVars>
      </dgm:prSet>
      <dgm:spPr/>
    </dgm:pt>
    <dgm:pt modelId="{BB7FC651-4A01-B043-8607-0203CA031E7D}" type="pres">
      <dgm:prSet presAssocID="{424F0EFC-0DF0-3148-A3B6-F0D37A1ECA0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5BD8B-C011-894D-9A1B-39E05C235C31}" type="pres">
      <dgm:prSet presAssocID="{055A588C-035F-EB44-A481-CB0FF304C0C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4EE1EB4-A07C-6042-A9E3-AC65A4F01767}" type="pres">
      <dgm:prSet presAssocID="{055A588C-035F-EB44-A481-CB0FF304C0C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845665FB-6EEB-9B4B-A8D5-8DC3BED76CDC}" type="pres">
      <dgm:prSet presAssocID="{91EB2812-F07C-8348-88EA-7F802B36DC9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63E99-DBA1-4F45-A9D8-2740394648DB}" type="pres">
      <dgm:prSet presAssocID="{5A48E270-8E95-ED4C-895A-FC6FC2096D9F}" presName="sibTrans" presStyleLbl="sibTrans2D1" presStyleIdx="1" presStyleCnt="4"/>
      <dgm:spPr/>
      <dgm:t>
        <a:bodyPr/>
        <a:lstStyle/>
        <a:p>
          <a:endParaRPr lang="en-US"/>
        </a:p>
      </dgm:t>
    </dgm:pt>
    <dgm:pt modelId="{20478CD7-B546-3548-A63D-B2824C509F35}" type="pres">
      <dgm:prSet presAssocID="{5A48E270-8E95-ED4C-895A-FC6FC2096D9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C97FE17-BC93-374E-AACF-E99241AABAC0}" type="pres">
      <dgm:prSet presAssocID="{68318DCE-62FF-6B4D-80F8-16634F8B8B4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0B3A4-3C0B-7F4B-8E5B-24A536D0832C}" type="pres">
      <dgm:prSet presAssocID="{F106A6E2-C13C-A549-9B5E-0CA72302CB5B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59ED48F-D298-7440-A9F7-317B89A1E6AD}" type="pres">
      <dgm:prSet presAssocID="{F106A6E2-C13C-A549-9B5E-0CA72302CB5B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24F1B55-18B6-114A-B92F-1296BEE81AF9}" type="pres">
      <dgm:prSet presAssocID="{A33D100C-05D0-4F44-A434-41647390C59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EDD78-4C87-8545-A5BA-2F15FDAC2B89}" type="pres">
      <dgm:prSet presAssocID="{837FE6C9-36A2-474F-A702-139061F3CD9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756F1CF5-2CBA-AE4B-AC36-D568796DC063}" type="pres">
      <dgm:prSet presAssocID="{837FE6C9-36A2-474F-A702-139061F3CD98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C95EDE0-E2F9-F84E-A8AD-F2689726A988}" type="pres">
      <dgm:prSet presAssocID="{D213BFF4-63FF-A74A-B96B-3E00669EA0E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903FCD-AA48-0443-81C8-8E764A429620}" type="presOf" srcId="{837FE6C9-36A2-474F-A702-139061F3CD98}" destId="{05BEDD78-4C87-8545-A5BA-2F15FDAC2B89}" srcOrd="0" destOrd="0" presId="urn:microsoft.com/office/officeart/2005/8/layout/process1"/>
    <dgm:cxn modelId="{23A040F4-0366-C14C-B478-466CEE1145EB}" type="presOf" srcId="{055A588C-035F-EB44-A481-CB0FF304C0CF}" destId="{29D5BD8B-C011-894D-9A1B-39E05C235C31}" srcOrd="0" destOrd="0" presId="urn:microsoft.com/office/officeart/2005/8/layout/process1"/>
    <dgm:cxn modelId="{661B5190-B261-AC45-8D33-25C45F38610D}" type="presOf" srcId="{A33D100C-05D0-4F44-A434-41647390C599}" destId="{824F1B55-18B6-114A-B92F-1296BEE81AF9}" srcOrd="0" destOrd="0" presId="urn:microsoft.com/office/officeart/2005/8/layout/process1"/>
    <dgm:cxn modelId="{D08F5413-C593-8545-9E99-E2D36BA9C684}" type="presOf" srcId="{68318DCE-62FF-6B4D-80F8-16634F8B8B46}" destId="{0C97FE17-BC93-374E-AACF-E99241AABAC0}" srcOrd="0" destOrd="0" presId="urn:microsoft.com/office/officeart/2005/8/layout/process1"/>
    <dgm:cxn modelId="{28C2416F-A074-2648-98F7-6AF798748FE3}" type="presOf" srcId="{424F0EFC-0DF0-3148-A3B6-F0D37A1ECA05}" destId="{BB7FC651-4A01-B043-8607-0203CA031E7D}" srcOrd="0" destOrd="0" presId="urn:microsoft.com/office/officeart/2005/8/layout/process1"/>
    <dgm:cxn modelId="{B38CD7BF-04EE-494A-8209-3D7FBDAFAB87}" type="presOf" srcId="{5A48E270-8E95-ED4C-895A-FC6FC2096D9F}" destId="{7A563E99-DBA1-4F45-A9D8-2740394648DB}" srcOrd="0" destOrd="0" presId="urn:microsoft.com/office/officeart/2005/8/layout/process1"/>
    <dgm:cxn modelId="{7932F1B6-6EE4-1A46-A1AE-1BD899308BCB}" type="presOf" srcId="{D213BFF4-63FF-A74A-B96B-3E00669EA0E2}" destId="{9C95EDE0-E2F9-F84E-A8AD-F2689726A988}" srcOrd="0" destOrd="0" presId="urn:microsoft.com/office/officeart/2005/8/layout/process1"/>
    <dgm:cxn modelId="{68DD2A7E-514F-AD44-9DD4-45D87F35FDEE}" srcId="{050C2F64-B45F-F046-81DA-7942FCDA41C0}" destId="{68318DCE-62FF-6B4D-80F8-16634F8B8B46}" srcOrd="2" destOrd="0" parTransId="{F7FE3BD7-21AB-8040-99B6-E6F1741B92DE}" sibTransId="{F106A6E2-C13C-A549-9B5E-0CA72302CB5B}"/>
    <dgm:cxn modelId="{4F17C0F5-20A2-4B4E-BE65-9A6916E1F41A}" srcId="{050C2F64-B45F-F046-81DA-7942FCDA41C0}" destId="{424F0EFC-0DF0-3148-A3B6-F0D37A1ECA05}" srcOrd="0" destOrd="0" parTransId="{DBF538AC-D49C-3049-91C9-A398AA321A7A}" sibTransId="{055A588C-035F-EB44-A481-CB0FF304C0CF}"/>
    <dgm:cxn modelId="{BBBB0551-93E7-DD49-B05F-F330F45B6C4D}" type="presOf" srcId="{5A48E270-8E95-ED4C-895A-FC6FC2096D9F}" destId="{20478CD7-B546-3548-A63D-B2824C509F35}" srcOrd="1" destOrd="0" presId="urn:microsoft.com/office/officeart/2005/8/layout/process1"/>
    <dgm:cxn modelId="{2C791507-1180-6346-BE45-E2313E08169E}" type="presOf" srcId="{F106A6E2-C13C-A549-9B5E-0CA72302CB5B}" destId="{B280B3A4-3C0B-7F4B-8E5B-24A536D0832C}" srcOrd="0" destOrd="0" presId="urn:microsoft.com/office/officeart/2005/8/layout/process1"/>
    <dgm:cxn modelId="{D8E26387-2669-4E47-9EFD-E611D8D7C1F5}" srcId="{050C2F64-B45F-F046-81DA-7942FCDA41C0}" destId="{D213BFF4-63FF-A74A-B96B-3E00669EA0E2}" srcOrd="4" destOrd="0" parTransId="{A4D0B19E-D68E-814C-8770-70322AE10057}" sibTransId="{E0541196-CC67-D14D-AF8A-F4786484C101}"/>
    <dgm:cxn modelId="{FA895738-F272-924D-8441-05705F226785}" type="presOf" srcId="{837FE6C9-36A2-474F-A702-139061F3CD98}" destId="{756F1CF5-2CBA-AE4B-AC36-D568796DC063}" srcOrd="1" destOrd="0" presId="urn:microsoft.com/office/officeart/2005/8/layout/process1"/>
    <dgm:cxn modelId="{085B2FF6-A0A3-7C48-ABC3-06406C2E31C1}" srcId="{050C2F64-B45F-F046-81DA-7942FCDA41C0}" destId="{A33D100C-05D0-4F44-A434-41647390C599}" srcOrd="3" destOrd="0" parTransId="{38CDB293-C5A4-6A48-81BE-8DD62272A785}" sibTransId="{837FE6C9-36A2-474F-A702-139061F3CD98}"/>
    <dgm:cxn modelId="{065B843A-0107-3449-AF4E-2F266B354C3E}" srcId="{050C2F64-B45F-F046-81DA-7942FCDA41C0}" destId="{91EB2812-F07C-8348-88EA-7F802B36DC9D}" srcOrd="1" destOrd="0" parTransId="{B6C8F3EF-22B7-AC49-A0F5-F785EBCC463F}" sibTransId="{5A48E270-8E95-ED4C-895A-FC6FC2096D9F}"/>
    <dgm:cxn modelId="{14A383E6-DAEE-754E-A2ED-A1222237C45F}" type="presOf" srcId="{91EB2812-F07C-8348-88EA-7F802B36DC9D}" destId="{845665FB-6EEB-9B4B-A8D5-8DC3BED76CDC}" srcOrd="0" destOrd="0" presId="urn:microsoft.com/office/officeart/2005/8/layout/process1"/>
    <dgm:cxn modelId="{75708ED0-73D2-A947-A832-578F06289433}" type="presOf" srcId="{F106A6E2-C13C-A549-9B5E-0CA72302CB5B}" destId="{259ED48F-D298-7440-A9F7-317B89A1E6AD}" srcOrd="1" destOrd="0" presId="urn:microsoft.com/office/officeart/2005/8/layout/process1"/>
    <dgm:cxn modelId="{08E8348B-FC88-B940-B3D9-6B499FCB44D5}" type="presOf" srcId="{055A588C-035F-EB44-A481-CB0FF304C0CF}" destId="{44EE1EB4-A07C-6042-A9E3-AC65A4F01767}" srcOrd="1" destOrd="0" presId="urn:microsoft.com/office/officeart/2005/8/layout/process1"/>
    <dgm:cxn modelId="{2E917469-F8CE-D645-BE7A-6E9BA3537F06}" type="presOf" srcId="{050C2F64-B45F-F046-81DA-7942FCDA41C0}" destId="{9DC5F3D8-AE33-7142-93F3-BC176845F154}" srcOrd="0" destOrd="0" presId="urn:microsoft.com/office/officeart/2005/8/layout/process1"/>
    <dgm:cxn modelId="{DF1FBDDD-9229-E942-BD38-921861B1AD98}" type="presParOf" srcId="{9DC5F3D8-AE33-7142-93F3-BC176845F154}" destId="{BB7FC651-4A01-B043-8607-0203CA031E7D}" srcOrd="0" destOrd="0" presId="urn:microsoft.com/office/officeart/2005/8/layout/process1"/>
    <dgm:cxn modelId="{8585E1BC-4B23-9046-83B8-1B21695B3E40}" type="presParOf" srcId="{9DC5F3D8-AE33-7142-93F3-BC176845F154}" destId="{29D5BD8B-C011-894D-9A1B-39E05C235C31}" srcOrd="1" destOrd="0" presId="urn:microsoft.com/office/officeart/2005/8/layout/process1"/>
    <dgm:cxn modelId="{11B9920B-4461-7348-A9DE-A5B864043692}" type="presParOf" srcId="{29D5BD8B-C011-894D-9A1B-39E05C235C31}" destId="{44EE1EB4-A07C-6042-A9E3-AC65A4F01767}" srcOrd="0" destOrd="0" presId="urn:microsoft.com/office/officeart/2005/8/layout/process1"/>
    <dgm:cxn modelId="{441F63BA-2639-8E45-B05E-6699656A0036}" type="presParOf" srcId="{9DC5F3D8-AE33-7142-93F3-BC176845F154}" destId="{845665FB-6EEB-9B4B-A8D5-8DC3BED76CDC}" srcOrd="2" destOrd="0" presId="urn:microsoft.com/office/officeart/2005/8/layout/process1"/>
    <dgm:cxn modelId="{94FB35A3-61DE-4841-974F-4435EC57714B}" type="presParOf" srcId="{9DC5F3D8-AE33-7142-93F3-BC176845F154}" destId="{7A563E99-DBA1-4F45-A9D8-2740394648DB}" srcOrd="3" destOrd="0" presId="urn:microsoft.com/office/officeart/2005/8/layout/process1"/>
    <dgm:cxn modelId="{47FDADB9-DC83-AD44-9EE4-D5E51BC8B0FA}" type="presParOf" srcId="{7A563E99-DBA1-4F45-A9D8-2740394648DB}" destId="{20478CD7-B546-3548-A63D-B2824C509F35}" srcOrd="0" destOrd="0" presId="urn:microsoft.com/office/officeart/2005/8/layout/process1"/>
    <dgm:cxn modelId="{86DBEFB8-BBC2-0B45-AA81-28BD78789B59}" type="presParOf" srcId="{9DC5F3D8-AE33-7142-93F3-BC176845F154}" destId="{0C97FE17-BC93-374E-AACF-E99241AABAC0}" srcOrd="4" destOrd="0" presId="urn:microsoft.com/office/officeart/2005/8/layout/process1"/>
    <dgm:cxn modelId="{61C47882-8DB8-544B-9A5F-1E1B31BD66B8}" type="presParOf" srcId="{9DC5F3D8-AE33-7142-93F3-BC176845F154}" destId="{B280B3A4-3C0B-7F4B-8E5B-24A536D0832C}" srcOrd="5" destOrd="0" presId="urn:microsoft.com/office/officeart/2005/8/layout/process1"/>
    <dgm:cxn modelId="{D10B52F0-73BE-BC4E-8AE1-8B688175D4DF}" type="presParOf" srcId="{B280B3A4-3C0B-7F4B-8E5B-24A536D0832C}" destId="{259ED48F-D298-7440-A9F7-317B89A1E6AD}" srcOrd="0" destOrd="0" presId="urn:microsoft.com/office/officeart/2005/8/layout/process1"/>
    <dgm:cxn modelId="{D747BF7C-6C4B-1343-9E1F-A4E70C29B27A}" type="presParOf" srcId="{9DC5F3D8-AE33-7142-93F3-BC176845F154}" destId="{824F1B55-18B6-114A-B92F-1296BEE81AF9}" srcOrd="6" destOrd="0" presId="urn:microsoft.com/office/officeart/2005/8/layout/process1"/>
    <dgm:cxn modelId="{1E7A6BD6-3C3C-FD48-9335-9AF2F619F590}" type="presParOf" srcId="{9DC5F3D8-AE33-7142-93F3-BC176845F154}" destId="{05BEDD78-4C87-8545-A5BA-2F15FDAC2B89}" srcOrd="7" destOrd="0" presId="urn:microsoft.com/office/officeart/2005/8/layout/process1"/>
    <dgm:cxn modelId="{4AC008FB-3C01-034C-8A14-B657ADC4B9C3}" type="presParOf" srcId="{05BEDD78-4C87-8545-A5BA-2F15FDAC2B89}" destId="{756F1CF5-2CBA-AE4B-AC36-D568796DC063}" srcOrd="0" destOrd="0" presId="urn:microsoft.com/office/officeart/2005/8/layout/process1"/>
    <dgm:cxn modelId="{D8C223C2-4FBD-174B-8F8E-E062409469DC}" type="presParOf" srcId="{9DC5F3D8-AE33-7142-93F3-BC176845F154}" destId="{9C95EDE0-E2F9-F84E-A8AD-F2689726A98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0C2F64-B45F-F046-81DA-7942FCDA41C0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4F0EFC-0DF0-3148-A3B6-F0D37A1ECA05}">
      <dgm:prSet phldrT="[Text]"/>
      <dgm:spPr/>
      <dgm:t>
        <a:bodyPr/>
        <a:lstStyle/>
        <a:p>
          <a:r>
            <a:rPr lang="en-US" dirty="0" smtClean="0"/>
            <a:t>query</a:t>
          </a:r>
          <a:endParaRPr lang="en-US" dirty="0"/>
        </a:p>
      </dgm:t>
    </dgm:pt>
    <dgm:pt modelId="{DBF538AC-D49C-3049-91C9-A398AA321A7A}" type="parTrans" cxnId="{4F17C0F5-20A2-4B4E-BE65-9A6916E1F41A}">
      <dgm:prSet/>
      <dgm:spPr/>
      <dgm:t>
        <a:bodyPr/>
        <a:lstStyle/>
        <a:p>
          <a:endParaRPr lang="en-US"/>
        </a:p>
      </dgm:t>
    </dgm:pt>
    <dgm:pt modelId="{055A588C-035F-EB44-A481-CB0FF304C0CF}" type="sibTrans" cxnId="{4F17C0F5-20A2-4B4E-BE65-9A6916E1F41A}">
      <dgm:prSet/>
      <dgm:spPr/>
      <dgm:t>
        <a:bodyPr/>
        <a:lstStyle/>
        <a:p>
          <a:endParaRPr lang="en-US"/>
        </a:p>
      </dgm:t>
    </dgm:pt>
    <dgm:pt modelId="{91EB2812-F07C-8348-88EA-7F802B36DC9D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Database with you D1</a:t>
          </a:r>
          <a:endParaRPr lang="en-US" dirty="0"/>
        </a:p>
      </dgm:t>
    </dgm:pt>
    <dgm:pt modelId="{B6C8F3EF-22B7-AC49-A0F5-F785EBCC463F}" type="parTrans" cxnId="{065B843A-0107-3449-AF4E-2F266B354C3E}">
      <dgm:prSet/>
      <dgm:spPr/>
      <dgm:t>
        <a:bodyPr/>
        <a:lstStyle/>
        <a:p>
          <a:endParaRPr lang="en-US"/>
        </a:p>
      </dgm:t>
    </dgm:pt>
    <dgm:pt modelId="{5A48E270-8E95-ED4C-895A-FC6FC2096D9F}" type="sibTrans" cxnId="{065B843A-0107-3449-AF4E-2F266B354C3E}">
      <dgm:prSet/>
      <dgm:spPr/>
      <dgm:t>
        <a:bodyPr/>
        <a:lstStyle/>
        <a:p>
          <a:endParaRPr lang="en-US"/>
        </a:p>
      </dgm:t>
    </dgm:pt>
    <dgm:pt modelId="{68318DCE-62FF-6B4D-80F8-16634F8B8B46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result A</a:t>
          </a:r>
          <a:endParaRPr lang="en-US" dirty="0"/>
        </a:p>
      </dgm:t>
    </dgm:pt>
    <dgm:pt modelId="{F7FE3BD7-21AB-8040-99B6-E6F1741B92DE}" type="parTrans" cxnId="{68DD2A7E-514F-AD44-9DD4-45D87F35FDEE}">
      <dgm:prSet/>
      <dgm:spPr/>
      <dgm:t>
        <a:bodyPr/>
        <a:lstStyle/>
        <a:p>
          <a:endParaRPr lang="en-US"/>
        </a:p>
      </dgm:t>
    </dgm:pt>
    <dgm:pt modelId="{F106A6E2-C13C-A549-9B5E-0CA72302CB5B}" type="sibTrans" cxnId="{68DD2A7E-514F-AD44-9DD4-45D87F35FDEE}">
      <dgm:prSet/>
      <dgm:spPr/>
      <dgm:t>
        <a:bodyPr/>
        <a:lstStyle/>
        <a:p>
          <a:endParaRPr lang="en-US"/>
        </a:p>
      </dgm:t>
    </dgm:pt>
    <dgm:pt modelId="{A33D100C-05D0-4F44-A434-41647390C59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Mechanism M</a:t>
          </a:r>
          <a:endParaRPr lang="en-US" dirty="0">
            <a:solidFill>
              <a:schemeClr val="bg1"/>
            </a:solidFill>
          </a:endParaRPr>
        </a:p>
      </dgm:t>
    </dgm:pt>
    <dgm:pt modelId="{837FE6C9-36A2-474F-A702-139061F3CD98}" type="sibTrans" cxnId="{085B2FF6-A0A3-7C48-ABC3-06406C2E31C1}">
      <dgm:prSet/>
      <dgm:spPr/>
      <dgm:t>
        <a:bodyPr/>
        <a:lstStyle/>
        <a:p>
          <a:endParaRPr lang="en-US"/>
        </a:p>
      </dgm:t>
    </dgm:pt>
    <dgm:pt modelId="{38CDB293-C5A4-6A48-81BE-8DD62272A785}" type="parTrans" cxnId="{085B2FF6-A0A3-7C48-ABC3-06406C2E31C1}">
      <dgm:prSet/>
      <dgm:spPr/>
      <dgm:t>
        <a:bodyPr/>
        <a:lstStyle/>
        <a:p>
          <a:endParaRPr lang="en-US"/>
        </a:p>
      </dgm:t>
    </dgm:pt>
    <dgm:pt modelId="{D213BFF4-63FF-A74A-B96B-3E00669EA0E2}">
      <dgm:prSet/>
      <dgm:spPr/>
      <dgm:t>
        <a:bodyPr/>
        <a:lstStyle/>
        <a:p>
          <a:r>
            <a:rPr lang="en-US" dirty="0" smtClean="0"/>
            <a:t>response B</a:t>
          </a:r>
          <a:endParaRPr lang="en-US" dirty="0"/>
        </a:p>
      </dgm:t>
    </dgm:pt>
    <dgm:pt modelId="{A4D0B19E-D68E-814C-8770-70322AE10057}" type="parTrans" cxnId="{D8E26387-2669-4E47-9EFD-E611D8D7C1F5}">
      <dgm:prSet/>
      <dgm:spPr/>
      <dgm:t>
        <a:bodyPr/>
        <a:lstStyle/>
        <a:p>
          <a:endParaRPr lang="en-US"/>
        </a:p>
      </dgm:t>
    </dgm:pt>
    <dgm:pt modelId="{E0541196-CC67-D14D-AF8A-F4786484C101}" type="sibTrans" cxnId="{D8E26387-2669-4E47-9EFD-E611D8D7C1F5}">
      <dgm:prSet/>
      <dgm:spPr/>
      <dgm:t>
        <a:bodyPr/>
        <a:lstStyle/>
        <a:p>
          <a:endParaRPr lang="en-US"/>
        </a:p>
      </dgm:t>
    </dgm:pt>
    <dgm:pt modelId="{9DC5F3D8-AE33-7142-93F3-BC176845F154}" type="pres">
      <dgm:prSet presAssocID="{050C2F64-B45F-F046-81DA-7942FCDA41C0}" presName="Name0" presStyleCnt="0">
        <dgm:presLayoutVars>
          <dgm:dir/>
          <dgm:resizeHandles val="exact"/>
        </dgm:presLayoutVars>
      </dgm:prSet>
      <dgm:spPr/>
    </dgm:pt>
    <dgm:pt modelId="{BB7FC651-4A01-B043-8607-0203CA031E7D}" type="pres">
      <dgm:prSet presAssocID="{424F0EFC-0DF0-3148-A3B6-F0D37A1ECA0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D5BD8B-C011-894D-9A1B-39E05C235C31}" type="pres">
      <dgm:prSet presAssocID="{055A588C-035F-EB44-A481-CB0FF304C0C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4EE1EB4-A07C-6042-A9E3-AC65A4F01767}" type="pres">
      <dgm:prSet presAssocID="{055A588C-035F-EB44-A481-CB0FF304C0C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845665FB-6EEB-9B4B-A8D5-8DC3BED76CDC}" type="pres">
      <dgm:prSet presAssocID="{91EB2812-F07C-8348-88EA-7F802B36DC9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63E99-DBA1-4F45-A9D8-2740394648DB}" type="pres">
      <dgm:prSet presAssocID="{5A48E270-8E95-ED4C-895A-FC6FC2096D9F}" presName="sibTrans" presStyleLbl="sibTrans2D1" presStyleIdx="1" presStyleCnt="4"/>
      <dgm:spPr/>
      <dgm:t>
        <a:bodyPr/>
        <a:lstStyle/>
        <a:p>
          <a:endParaRPr lang="en-US"/>
        </a:p>
      </dgm:t>
    </dgm:pt>
    <dgm:pt modelId="{20478CD7-B546-3548-A63D-B2824C509F35}" type="pres">
      <dgm:prSet presAssocID="{5A48E270-8E95-ED4C-895A-FC6FC2096D9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C97FE17-BC93-374E-AACF-E99241AABAC0}" type="pres">
      <dgm:prSet presAssocID="{68318DCE-62FF-6B4D-80F8-16634F8B8B4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0B3A4-3C0B-7F4B-8E5B-24A536D0832C}" type="pres">
      <dgm:prSet presAssocID="{F106A6E2-C13C-A549-9B5E-0CA72302CB5B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59ED48F-D298-7440-A9F7-317B89A1E6AD}" type="pres">
      <dgm:prSet presAssocID="{F106A6E2-C13C-A549-9B5E-0CA72302CB5B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24F1B55-18B6-114A-B92F-1296BEE81AF9}" type="pres">
      <dgm:prSet presAssocID="{A33D100C-05D0-4F44-A434-41647390C59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EDD78-4C87-8545-A5BA-2F15FDAC2B89}" type="pres">
      <dgm:prSet presAssocID="{837FE6C9-36A2-474F-A702-139061F3CD9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756F1CF5-2CBA-AE4B-AC36-D568796DC063}" type="pres">
      <dgm:prSet presAssocID="{837FE6C9-36A2-474F-A702-139061F3CD98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C95EDE0-E2F9-F84E-A8AD-F2689726A988}" type="pres">
      <dgm:prSet presAssocID="{D213BFF4-63FF-A74A-B96B-3E00669EA0E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B583D4-2058-2C48-AC86-46593EE3B380}" type="presOf" srcId="{055A588C-035F-EB44-A481-CB0FF304C0CF}" destId="{44EE1EB4-A07C-6042-A9E3-AC65A4F01767}" srcOrd="1" destOrd="0" presId="urn:microsoft.com/office/officeart/2005/8/layout/process1"/>
    <dgm:cxn modelId="{68DD2A7E-514F-AD44-9DD4-45D87F35FDEE}" srcId="{050C2F64-B45F-F046-81DA-7942FCDA41C0}" destId="{68318DCE-62FF-6B4D-80F8-16634F8B8B46}" srcOrd="2" destOrd="0" parTransId="{F7FE3BD7-21AB-8040-99B6-E6F1741B92DE}" sibTransId="{F106A6E2-C13C-A549-9B5E-0CA72302CB5B}"/>
    <dgm:cxn modelId="{E12E3810-824D-FF44-8C9A-7CD9B311A340}" type="presOf" srcId="{055A588C-035F-EB44-A481-CB0FF304C0CF}" destId="{29D5BD8B-C011-894D-9A1B-39E05C235C31}" srcOrd="0" destOrd="0" presId="urn:microsoft.com/office/officeart/2005/8/layout/process1"/>
    <dgm:cxn modelId="{99051A92-3A27-E948-83D6-DC10EAD41ACA}" type="presOf" srcId="{837FE6C9-36A2-474F-A702-139061F3CD98}" destId="{05BEDD78-4C87-8545-A5BA-2F15FDAC2B89}" srcOrd="0" destOrd="0" presId="urn:microsoft.com/office/officeart/2005/8/layout/process1"/>
    <dgm:cxn modelId="{4F17C0F5-20A2-4B4E-BE65-9A6916E1F41A}" srcId="{050C2F64-B45F-F046-81DA-7942FCDA41C0}" destId="{424F0EFC-0DF0-3148-A3B6-F0D37A1ECA05}" srcOrd="0" destOrd="0" parTransId="{DBF538AC-D49C-3049-91C9-A398AA321A7A}" sibTransId="{055A588C-035F-EB44-A481-CB0FF304C0CF}"/>
    <dgm:cxn modelId="{4AE2A444-6D3F-F54B-8455-038A3A98A62D}" type="presOf" srcId="{424F0EFC-0DF0-3148-A3B6-F0D37A1ECA05}" destId="{BB7FC651-4A01-B043-8607-0203CA031E7D}" srcOrd="0" destOrd="0" presId="urn:microsoft.com/office/officeart/2005/8/layout/process1"/>
    <dgm:cxn modelId="{82F4DBAD-64A5-7F4F-946F-82F462AAB034}" type="presOf" srcId="{F106A6E2-C13C-A549-9B5E-0CA72302CB5B}" destId="{259ED48F-D298-7440-A9F7-317B89A1E6AD}" srcOrd="1" destOrd="0" presId="urn:microsoft.com/office/officeart/2005/8/layout/process1"/>
    <dgm:cxn modelId="{D8E26387-2669-4E47-9EFD-E611D8D7C1F5}" srcId="{050C2F64-B45F-F046-81DA-7942FCDA41C0}" destId="{D213BFF4-63FF-A74A-B96B-3E00669EA0E2}" srcOrd="4" destOrd="0" parTransId="{A4D0B19E-D68E-814C-8770-70322AE10057}" sibTransId="{E0541196-CC67-D14D-AF8A-F4786484C101}"/>
    <dgm:cxn modelId="{200292D7-8CD4-2340-832C-8E6FA94B9CC5}" type="presOf" srcId="{D213BFF4-63FF-A74A-B96B-3E00669EA0E2}" destId="{9C95EDE0-E2F9-F84E-A8AD-F2689726A988}" srcOrd="0" destOrd="0" presId="urn:microsoft.com/office/officeart/2005/8/layout/process1"/>
    <dgm:cxn modelId="{263D0151-E583-DD49-8E20-5AB5118A169C}" type="presOf" srcId="{A33D100C-05D0-4F44-A434-41647390C599}" destId="{824F1B55-18B6-114A-B92F-1296BEE81AF9}" srcOrd="0" destOrd="0" presId="urn:microsoft.com/office/officeart/2005/8/layout/process1"/>
    <dgm:cxn modelId="{72C098FE-02AF-A448-9147-0941E9C2BC31}" type="presOf" srcId="{F106A6E2-C13C-A549-9B5E-0CA72302CB5B}" destId="{B280B3A4-3C0B-7F4B-8E5B-24A536D0832C}" srcOrd="0" destOrd="0" presId="urn:microsoft.com/office/officeart/2005/8/layout/process1"/>
    <dgm:cxn modelId="{085B2FF6-A0A3-7C48-ABC3-06406C2E31C1}" srcId="{050C2F64-B45F-F046-81DA-7942FCDA41C0}" destId="{A33D100C-05D0-4F44-A434-41647390C599}" srcOrd="3" destOrd="0" parTransId="{38CDB293-C5A4-6A48-81BE-8DD62272A785}" sibTransId="{837FE6C9-36A2-474F-A702-139061F3CD98}"/>
    <dgm:cxn modelId="{4C9E0762-2297-FC40-A788-15AABEF2B017}" type="presOf" srcId="{837FE6C9-36A2-474F-A702-139061F3CD98}" destId="{756F1CF5-2CBA-AE4B-AC36-D568796DC063}" srcOrd="1" destOrd="0" presId="urn:microsoft.com/office/officeart/2005/8/layout/process1"/>
    <dgm:cxn modelId="{065B843A-0107-3449-AF4E-2F266B354C3E}" srcId="{050C2F64-B45F-F046-81DA-7942FCDA41C0}" destId="{91EB2812-F07C-8348-88EA-7F802B36DC9D}" srcOrd="1" destOrd="0" parTransId="{B6C8F3EF-22B7-AC49-A0F5-F785EBCC463F}" sibTransId="{5A48E270-8E95-ED4C-895A-FC6FC2096D9F}"/>
    <dgm:cxn modelId="{5DA33205-A334-B341-823B-0B31D9129EF5}" type="presOf" srcId="{5A48E270-8E95-ED4C-895A-FC6FC2096D9F}" destId="{7A563E99-DBA1-4F45-A9D8-2740394648DB}" srcOrd="0" destOrd="0" presId="urn:microsoft.com/office/officeart/2005/8/layout/process1"/>
    <dgm:cxn modelId="{DF555CC6-83B4-1945-A4A6-9BF76FFC3130}" type="presOf" srcId="{5A48E270-8E95-ED4C-895A-FC6FC2096D9F}" destId="{20478CD7-B546-3548-A63D-B2824C509F35}" srcOrd="1" destOrd="0" presId="urn:microsoft.com/office/officeart/2005/8/layout/process1"/>
    <dgm:cxn modelId="{DCDFE9A5-93EC-6E40-89A0-08E27A4E9D0C}" type="presOf" srcId="{91EB2812-F07C-8348-88EA-7F802B36DC9D}" destId="{845665FB-6EEB-9B4B-A8D5-8DC3BED76CDC}" srcOrd="0" destOrd="0" presId="urn:microsoft.com/office/officeart/2005/8/layout/process1"/>
    <dgm:cxn modelId="{7756CD6B-0EEC-714D-BDEC-F31255710708}" type="presOf" srcId="{68318DCE-62FF-6B4D-80F8-16634F8B8B46}" destId="{0C97FE17-BC93-374E-AACF-E99241AABAC0}" srcOrd="0" destOrd="0" presId="urn:microsoft.com/office/officeart/2005/8/layout/process1"/>
    <dgm:cxn modelId="{C48AB0F6-9F89-DD45-803D-2392A3BE9592}" type="presOf" srcId="{050C2F64-B45F-F046-81DA-7942FCDA41C0}" destId="{9DC5F3D8-AE33-7142-93F3-BC176845F154}" srcOrd="0" destOrd="0" presId="urn:microsoft.com/office/officeart/2005/8/layout/process1"/>
    <dgm:cxn modelId="{7B9DF619-AFCB-AB44-8875-B457EE619CF9}" type="presParOf" srcId="{9DC5F3D8-AE33-7142-93F3-BC176845F154}" destId="{BB7FC651-4A01-B043-8607-0203CA031E7D}" srcOrd="0" destOrd="0" presId="urn:microsoft.com/office/officeart/2005/8/layout/process1"/>
    <dgm:cxn modelId="{D1568641-59F9-C84D-AA14-AF133A9339D3}" type="presParOf" srcId="{9DC5F3D8-AE33-7142-93F3-BC176845F154}" destId="{29D5BD8B-C011-894D-9A1B-39E05C235C31}" srcOrd="1" destOrd="0" presId="urn:microsoft.com/office/officeart/2005/8/layout/process1"/>
    <dgm:cxn modelId="{DBF77BE5-C992-294A-89E0-77B25ABC984E}" type="presParOf" srcId="{29D5BD8B-C011-894D-9A1B-39E05C235C31}" destId="{44EE1EB4-A07C-6042-A9E3-AC65A4F01767}" srcOrd="0" destOrd="0" presId="urn:microsoft.com/office/officeart/2005/8/layout/process1"/>
    <dgm:cxn modelId="{E76B7E9E-F50E-3240-B39D-625671A2EDE7}" type="presParOf" srcId="{9DC5F3D8-AE33-7142-93F3-BC176845F154}" destId="{845665FB-6EEB-9B4B-A8D5-8DC3BED76CDC}" srcOrd="2" destOrd="0" presId="urn:microsoft.com/office/officeart/2005/8/layout/process1"/>
    <dgm:cxn modelId="{2A1AEA64-D346-0945-A8C7-26B577C449B9}" type="presParOf" srcId="{9DC5F3D8-AE33-7142-93F3-BC176845F154}" destId="{7A563E99-DBA1-4F45-A9D8-2740394648DB}" srcOrd="3" destOrd="0" presId="urn:microsoft.com/office/officeart/2005/8/layout/process1"/>
    <dgm:cxn modelId="{84FBA694-18BC-974A-A674-8EB734168F31}" type="presParOf" srcId="{7A563E99-DBA1-4F45-A9D8-2740394648DB}" destId="{20478CD7-B546-3548-A63D-B2824C509F35}" srcOrd="0" destOrd="0" presId="urn:microsoft.com/office/officeart/2005/8/layout/process1"/>
    <dgm:cxn modelId="{4BBA4AFD-A101-3C4E-8909-0F488AFF1AA3}" type="presParOf" srcId="{9DC5F3D8-AE33-7142-93F3-BC176845F154}" destId="{0C97FE17-BC93-374E-AACF-E99241AABAC0}" srcOrd="4" destOrd="0" presId="urn:microsoft.com/office/officeart/2005/8/layout/process1"/>
    <dgm:cxn modelId="{F378E736-845A-234E-9806-85DCACE3AE1E}" type="presParOf" srcId="{9DC5F3D8-AE33-7142-93F3-BC176845F154}" destId="{B280B3A4-3C0B-7F4B-8E5B-24A536D0832C}" srcOrd="5" destOrd="0" presId="urn:microsoft.com/office/officeart/2005/8/layout/process1"/>
    <dgm:cxn modelId="{80C62F84-5163-8346-B7C9-9C952BB309D7}" type="presParOf" srcId="{B280B3A4-3C0B-7F4B-8E5B-24A536D0832C}" destId="{259ED48F-D298-7440-A9F7-317B89A1E6AD}" srcOrd="0" destOrd="0" presId="urn:microsoft.com/office/officeart/2005/8/layout/process1"/>
    <dgm:cxn modelId="{1F590793-F010-E34C-9B45-789A6412F2B2}" type="presParOf" srcId="{9DC5F3D8-AE33-7142-93F3-BC176845F154}" destId="{824F1B55-18B6-114A-B92F-1296BEE81AF9}" srcOrd="6" destOrd="0" presId="urn:microsoft.com/office/officeart/2005/8/layout/process1"/>
    <dgm:cxn modelId="{C379CDD0-B7C4-624A-AB38-B1467B6F4879}" type="presParOf" srcId="{9DC5F3D8-AE33-7142-93F3-BC176845F154}" destId="{05BEDD78-4C87-8545-A5BA-2F15FDAC2B89}" srcOrd="7" destOrd="0" presId="urn:microsoft.com/office/officeart/2005/8/layout/process1"/>
    <dgm:cxn modelId="{77C1E193-1034-434A-A613-72A0D10A0ACB}" type="presParOf" srcId="{05BEDD78-4C87-8545-A5BA-2F15FDAC2B89}" destId="{756F1CF5-2CBA-AE4B-AC36-D568796DC063}" srcOrd="0" destOrd="0" presId="urn:microsoft.com/office/officeart/2005/8/layout/process1"/>
    <dgm:cxn modelId="{E5F73141-D1DD-7B4A-8792-E4EBF26938DF}" type="presParOf" srcId="{9DC5F3D8-AE33-7142-93F3-BC176845F154}" destId="{9C95EDE0-E2F9-F84E-A8AD-F2689726A98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FC651-4A01-B043-8607-0203CA031E7D}">
      <dsp:nvSpPr>
        <dsp:cNvPr id="0" name=""/>
        <dsp:cNvSpPr/>
      </dsp:nvSpPr>
      <dsp:spPr>
        <a:xfrm>
          <a:off x="3161" y="558827"/>
          <a:ext cx="1382245" cy="8293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Query</a:t>
          </a:r>
          <a:endParaRPr lang="en-US" sz="1800" kern="1200" dirty="0"/>
        </a:p>
      </dsp:txBody>
      <dsp:txXfrm>
        <a:off x="27452" y="583118"/>
        <a:ext cx="1333663" cy="780765"/>
      </dsp:txXfrm>
    </dsp:sp>
    <dsp:sp modelId="{29D5BD8B-C011-894D-9A1B-39E05C235C31}">
      <dsp:nvSpPr>
        <dsp:cNvPr id="0" name=""/>
        <dsp:cNvSpPr/>
      </dsp:nvSpPr>
      <dsp:spPr>
        <a:xfrm>
          <a:off x="1523630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23630" y="870662"/>
        <a:ext cx="205125" cy="205678"/>
      </dsp:txXfrm>
    </dsp:sp>
    <dsp:sp modelId="{845665FB-6EEB-9B4B-A8D5-8DC3BED76CDC}">
      <dsp:nvSpPr>
        <dsp:cNvPr id="0" name=""/>
        <dsp:cNvSpPr/>
      </dsp:nvSpPr>
      <dsp:spPr>
        <a:xfrm>
          <a:off x="1938304" y="558827"/>
          <a:ext cx="1382245" cy="829347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Database with you D1</a:t>
          </a:r>
          <a:endParaRPr lang="en-US" sz="1800" kern="1200" dirty="0"/>
        </a:p>
      </dsp:txBody>
      <dsp:txXfrm>
        <a:off x="1962595" y="583118"/>
        <a:ext cx="1333663" cy="780765"/>
      </dsp:txXfrm>
    </dsp:sp>
    <dsp:sp modelId="{7A563E99-DBA1-4F45-A9D8-2740394648DB}">
      <dsp:nvSpPr>
        <dsp:cNvPr id="0" name=""/>
        <dsp:cNvSpPr/>
      </dsp:nvSpPr>
      <dsp:spPr>
        <a:xfrm>
          <a:off x="3458773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458773" y="870662"/>
        <a:ext cx="205125" cy="205678"/>
      </dsp:txXfrm>
    </dsp:sp>
    <dsp:sp modelId="{0C97FE17-BC93-374E-AACF-E99241AABAC0}">
      <dsp:nvSpPr>
        <dsp:cNvPr id="0" name=""/>
        <dsp:cNvSpPr/>
      </dsp:nvSpPr>
      <dsp:spPr>
        <a:xfrm>
          <a:off x="3873447" y="558827"/>
          <a:ext cx="1382245" cy="829347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True result A’</a:t>
          </a:r>
          <a:endParaRPr lang="en-US" sz="1800" kern="1200" dirty="0"/>
        </a:p>
      </dsp:txBody>
      <dsp:txXfrm>
        <a:off x="3897738" y="583118"/>
        <a:ext cx="1333663" cy="780765"/>
      </dsp:txXfrm>
    </dsp:sp>
    <dsp:sp modelId="{B280B3A4-3C0B-7F4B-8E5B-24A536D0832C}">
      <dsp:nvSpPr>
        <dsp:cNvPr id="0" name=""/>
        <dsp:cNvSpPr/>
      </dsp:nvSpPr>
      <dsp:spPr>
        <a:xfrm>
          <a:off x="5393917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393917" y="870662"/>
        <a:ext cx="205125" cy="205678"/>
      </dsp:txXfrm>
    </dsp:sp>
    <dsp:sp modelId="{824F1B55-18B6-114A-B92F-1296BEE81AF9}">
      <dsp:nvSpPr>
        <dsp:cNvPr id="0" name=""/>
        <dsp:cNvSpPr/>
      </dsp:nvSpPr>
      <dsp:spPr>
        <a:xfrm>
          <a:off x="5808590" y="558827"/>
          <a:ext cx="1382245" cy="82934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Randomized function K</a:t>
          </a:r>
          <a:endParaRPr lang="en-US" sz="1800" kern="1200" dirty="0"/>
        </a:p>
      </dsp:txBody>
      <dsp:txXfrm>
        <a:off x="5832881" y="583118"/>
        <a:ext cx="1333663" cy="780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FC651-4A01-B043-8607-0203CA031E7D}">
      <dsp:nvSpPr>
        <dsp:cNvPr id="0" name=""/>
        <dsp:cNvSpPr/>
      </dsp:nvSpPr>
      <dsp:spPr>
        <a:xfrm>
          <a:off x="3161" y="481076"/>
          <a:ext cx="1382245" cy="9848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Query</a:t>
          </a:r>
          <a:endParaRPr lang="en-US" sz="1800" kern="1200" dirty="0"/>
        </a:p>
      </dsp:txBody>
      <dsp:txXfrm>
        <a:off x="32006" y="509921"/>
        <a:ext cx="1324555" cy="927159"/>
      </dsp:txXfrm>
    </dsp:sp>
    <dsp:sp modelId="{29D5BD8B-C011-894D-9A1B-39E05C235C31}">
      <dsp:nvSpPr>
        <dsp:cNvPr id="0" name=""/>
        <dsp:cNvSpPr/>
      </dsp:nvSpPr>
      <dsp:spPr>
        <a:xfrm>
          <a:off x="1523630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23630" y="870662"/>
        <a:ext cx="205125" cy="205678"/>
      </dsp:txXfrm>
    </dsp:sp>
    <dsp:sp modelId="{845665FB-6EEB-9B4B-A8D5-8DC3BED76CDC}">
      <dsp:nvSpPr>
        <dsp:cNvPr id="0" name=""/>
        <dsp:cNvSpPr/>
      </dsp:nvSpPr>
      <dsp:spPr>
        <a:xfrm>
          <a:off x="1938304" y="481076"/>
          <a:ext cx="1382245" cy="98484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Database without you D2</a:t>
          </a:r>
          <a:endParaRPr lang="en-US" sz="1800" kern="1200" dirty="0"/>
        </a:p>
      </dsp:txBody>
      <dsp:txXfrm>
        <a:off x="1967149" y="509921"/>
        <a:ext cx="1324555" cy="927159"/>
      </dsp:txXfrm>
    </dsp:sp>
    <dsp:sp modelId="{7A563E99-DBA1-4F45-A9D8-2740394648DB}">
      <dsp:nvSpPr>
        <dsp:cNvPr id="0" name=""/>
        <dsp:cNvSpPr/>
      </dsp:nvSpPr>
      <dsp:spPr>
        <a:xfrm>
          <a:off x="3458773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458773" y="870662"/>
        <a:ext cx="205125" cy="205678"/>
      </dsp:txXfrm>
    </dsp:sp>
    <dsp:sp modelId="{0C97FE17-BC93-374E-AACF-E99241AABAC0}">
      <dsp:nvSpPr>
        <dsp:cNvPr id="0" name=""/>
        <dsp:cNvSpPr/>
      </dsp:nvSpPr>
      <dsp:spPr>
        <a:xfrm>
          <a:off x="3873447" y="481076"/>
          <a:ext cx="1382245" cy="98484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True result B'</a:t>
          </a:r>
          <a:endParaRPr lang="en-US" sz="1800" kern="1200" dirty="0"/>
        </a:p>
      </dsp:txBody>
      <dsp:txXfrm>
        <a:off x="3902292" y="509921"/>
        <a:ext cx="1324555" cy="927159"/>
      </dsp:txXfrm>
    </dsp:sp>
    <dsp:sp modelId="{B280B3A4-3C0B-7F4B-8E5B-24A536D0832C}">
      <dsp:nvSpPr>
        <dsp:cNvPr id="0" name=""/>
        <dsp:cNvSpPr/>
      </dsp:nvSpPr>
      <dsp:spPr>
        <a:xfrm>
          <a:off x="5393917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393917" y="870662"/>
        <a:ext cx="205125" cy="205678"/>
      </dsp:txXfrm>
    </dsp:sp>
    <dsp:sp modelId="{824F1B55-18B6-114A-B92F-1296BEE81AF9}">
      <dsp:nvSpPr>
        <dsp:cNvPr id="0" name=""/>
        <dsp:cNvSpPr/>
      </dsp:nvSpPr>
      <dsp:spPr>
        <a:xfrm>
          <a:off x="5808590" y="481076"/>
          <a:ext cx="1382245" cy="98484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Randomized function K</a:t>
          </a:r>
          <a:endParaRPr lang="en-US" sz="1800" kern="1200" dirty="0"/>
        </a:p>
      </dsp:txBody>
      <dsp:txXfrm>
        <a:off x="5837435" y="509921"/>
        <a:ext cx="1324555" cy="9271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FC651-4A01-B043-8607-0203CA031E7D}">
      <dsp:nvSpPr>
        <dsp:cNvPr id="0" name=""/>
        <dsp:cNvSpPr/>
      </dsp:nvSpPr>
      <dsp:spPr>
        <a:xfrm>
          <a:off x="3161" y="558827"/>
          <a:ext cx="1382245" cy="8293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Query</a:t>
          </a:r>
          <a:endParaRPr lang="en-US" sz="1800" kern="1200" dirty="0"/>
        </a:p>
      </dsp:txBody>
      <dsp:txXfrm>
        <a:off x="27452" y="583118"/>
        <a:ext cx="1333663" cy="780765"/>
      </dsp:txXfrm>
    </dsp:sp>
    <dsp:sp modelId="{29D5BD8B-C011-894D-9A1B-39E05C235C31}">
      <dsp:nvSpPr>
        <dsp:cNvPr id="0" name=""/>
        <dsp:cNvSpPr/>
      </dsp:nvSpPr>
      <dsp:spPr>
        <a:xfrm>
          <a:off x="1523630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23630" y="870662"/>
        <a:ext cx="205125" cy="205678"/>
      </dsp:txXfrm>
    </dsp:sp>
    <dsp:sp modelId="{845665FB-6EEB-9B4B-A8D5-8DC3BED76CDC}">
      <dsp:nvSpPr>
        <dsp:cNvPr id="0" name=""/>
        <dsp:cNvSpPr/>
      </dsp:nvSpPr>
      <dsp:spPr>
        <a:xfrm>
          <a:off x="1938304" y="558827"/>
          <a:ext cx="1382245" cy="829347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Database with you D1</a:t>
          </a:r>
          <a:endParaRPr lang="en-US" sz="1800" kern="1200" dirty="0"/>
        </a:p>
      </dsp:txBody>
      <dsp:txXfrm>
        <a:off x="1962595" y="583118"/>
        <a:ext cx="1333663" cy="780765"/>
      </dsp:txXfrm>
    </dsp:sp>
    <dsp:sp modelId="{7A563E99-DBA1-4F45-A9D8-2740394648DB}">
      <dsp:nvSpPr>
        <dsp:cNvPr id="0" name=""/>
        <dsp:cNvSpPr/>
      </dsp:nvSpPr>
      <dsp:spPr>
        <a:xfrm>
          <a:off x="3458773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458773" y="870662"/>
        <a:ext cx="205125" cy="205678"/>
      </dsp:txXfrm>
    </dsp:sp>
    <dsp:sp modelId="{0C97FE17-BC93-374E-AACF-E99241AABAC0}">
      <dsp:nvSpPr>
        <dsp:cNvPr id="0" name=""/>
        <dsp:cNvSpPr/>
      </dsp:nvSpPr>
      <dsp:spPr>
        <a:xfrm>
          <a:off x="3873447" y="558827"/>
          <a:ext cx="1382245" cy="829347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True result A’</a:t>
          </a:r>
          <a:endParaRPr lang="en-US" sz="1800" kern="1200" dirty="0"/>
        </a:p>
      </dsp:txBody>
      <dsp:txXfrm>
        <a:off x="3897738" y="583118"/>
        <a:ext cx="1333663" cy="780765"/>
      </dsp:txXfrm>
    </dsp:sp>
    <dsp:sp modelId="{B280B3A4-3C0B-7F4B-8E5B-24A536D0832C}">
      <dsp:nvSpPr>
        <dsp:cNvPr id="0" name=""/>
        <dsp:cNvSpPr/>
      </dsp:nvSpPr>
      <dsp:spPr>
        <a:xfrm>
          <a:off x="5393917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393917" y="870662"/>
        <a:ext cx="205125" cy="205678"/>
      </dsp:txXfrm>
    </dsp:sp>
    <dsp:sp modelId="{824F1B55-18B6-114A-B92F-1296BEE81AF9}">
      <dsp:nvSpPr>
        <dsp:cNvPr id="0" name=""/>
        <dsp:cNvSpPr/>
      </dsp:nvSpPr>
      <dsp:spPr>
        <a:xfrm>
          <a:off x="5808590" y="558827"/>
          <a:ext cx="1382245" cy="82934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Randomized function K</a:t>
          </a:r>
          <a:endParaRPr lang="en-US" sz="1800" kern="1200" dirty="0"/>
        </a:p>
      </dsp:txBody>
      <dsp:txXfrm>
        <a:off x="5832881" y="583118"/>
        <a:ext cx="1333663" cy="7807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FC651-4A01-B043-8607-0203CA031E7D}">
      <dsp:nvSpPr>
        <dsp:cNvPr id="0" name=""/>
        <dsp:cNvSpPr/>
      </dsp:nvSpPr>
      <dsp:spPr>
        <a:xfrm>
          <a:off x="3161" y="481076"/>
          <a:ext cx="1382245" cy="9848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Query</a:t>
          </a:r>
          <a:endParaRPr lang="en-US" sz="1800" kern="1200" dirty="0"/>
        </a:p>
      </dsp:txBody>
      <dsp:txXfrm>
        <a:off x="32006" y="509921"/>
        <a:ext cx="1324555" cy="927159"/>
      </dsp:txXfrm>
    </dsp:sp>
    <dsp:sp modelId="{29D5BD8B-C011-894D-9A1B-39E05C235C31}">
      <dsp:nvSpPr>
        <dsp:cNvPr id="0" name=""/>
        <dsp:cNvSpPr/>
      </dsp:nvSpPr>
      <dsp:spPr>
        <a:xfrm>
          <a:off x="1523630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23630" y="870662"/>
        <a:ext cx="205125" cy="205678"/>
      </dsp:txXfrm>
    </dsp:sp>
    <dsp:sp modelId="{845665FB-6EEB-9B4B-A8D5-8DC3BED76CDC}">
      <dsp:nvSpPr>
        <dsp:cNvPr id="0" name=""/>
        <dsp:cNvSpPr/>
      </dsp:nvSpPr>
      <dsp:spPr>
        <a:xfrm>
          <a:off x="1938304" y="481076"/>
          <a:ext cx="1382245" cy="98484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Database without you D2</a:t>
          </a:r>
          <a:endParaRPr lang="en-US" sz="1800" kern="1200" dirty="0"/>
        </a:p>
      </dsp:txBody>
      <dsp:txXfrm>
        <a:off x="1967149" y="509921"/>
        <a:ext cx="1324555" cy="927159"/>
      </dsp:txXfrm>
    </dsp:sp>
    <dsp:sp modelId="{7A563E99-DBA1-4F45-A9D8-2740394648DB}">
      <dsp:nvSpPr>
        <dsp:cNvPr id="0" name=""/>
        <dsp:cNvSpPr/>
      </dsp:nvSpPr>
      <dsp:spPr>
        <a:xfrm>
          <a:off x="3458773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458773" y="870662"/>
        <a:ext cx="205125" cy="205678"/>
      </dsp:txXfrm>
    </dsp:sp>
    <dsp:sp modelId="{0C97FE17-BC93-374E-AACF-E99241AABAC0}">
      <dsp:nvSpPr>
        <dsp:cNvPr id="0" name=""/>
        <dsp:cNvSpPr/>
      </dsp:nvSpPr>
      <dsp:spPr>
        <a:xfrm>
          <a:off x="3873447" y="481076"/>
          <a:ext cx="1382245" cy="98484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True result B'</a:t>
          </a:r>
          <a:endParaRPr lang="en-US" sz="1800" kern="1200" dirty="0"/>
        </a:p>
      </dsp:txBody>
      <dsp:txXfrm>
        <a:off x="3902292" y="509921"/>
        <a:ext cx="1324555" cy="927159"/>
      </dsp:txXfrm>
    </dsp:sp>
    <dsp:sp modelId="{B280B3A4-3C0B-7F4B-8E5B-24A536D0832C}">
      <dsp:nvSpPr>
        <dsp:cNvPr id="0" name=""/>
        <dsp:cNvSpPr/>
      </dsp:nvSpPr>
      <dsp:spPr>
        <a:xfrm>
          <a:off x="5393917" y="802103"/>
          <a:ext cx="293035" cy="342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393917" y="870662"/>
        <a:ext cx="205125" cy="205678"/>
      </dsp:txXfrm>
    </dsp:sp>
    <dsp:sp modelId="{824F1B55-18B6-114A-B92F-1296BEE81AF9}">
      <dsp:nvSpPr>
        <dsp:cNvPr id="0" name=""/>
        <dsp:cNvSpPr/>
      </dsp:nvSpPr>
      <dsp:spPr>
        <a:xfrm>
          <a:off x="5808590" y="481076"/>
          <a:ext cx="1382245" cy="98484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Randomized function K</a:t>
          </a:r>
          <a:endParaRPr lang="en-US" sz="1800" kern="1200" dirty="0"/>
        </a:p>
      </dsp:txBody>
      <dsp:txXfrm>
        <a:off x="5837435" y="509921"/>
        <a:ext cx="1324555" cy="9271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FC651-4A01-B043-8607-0203CA031E7D}">
      <dsp:nvSpPr>
        <dsp:cNvPr id="0" name=""/>
        <dsp:cNvSpPr/>
      </dsp:nvSpPr>
      <dsp:spPr>
        <a:xfrm>
          <a:off x="4378" y="372882"/>
          <a:ext cx="1357399" cy="814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query</a:t>
          </a:r>
          <a:endParaRPr lang="en-US" sz="1800" kern="1200" dirty="0"/>
        </a:p>
      </dsp:txBody>
      <dsp:txXfrm>
        <a:off x="28232" y="396736"/>
        <a:ext cx="1309691" cy="766731"/>
      </dsp:txXfrm>
    </dsp:sp>
    <dsp:sp modelId="{29D5BD8B-C011-894D-9A1B-39E05C235C31}">
      <dsp:nvSpPr>
        <dsp:cNvPr id="0" name=""/>
        <dsp:cNvSpPr/>
      </dsp:nvSpPr>
      <dsp:spPr>
        <a:xfrm>
          <a:off x="1497517" y="611784"/>
          <a:ext cx="287768" cy="3366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97517" y="679111"/>
        <a:ext cx="201438" cy="201981"/>
      </dsp:txXfrm>
    </dsp:sp>
    <dsp:sp modelId="{845665FB-6EEB-9B4B-A8D5-8DC3BED76CDC}">
      <dsp:nvSpPr>
        <dsp:cNvPr id="0" name=""/>
        <dsp:cNvSpPr/>
      </dsp:nvSpPr>
      <dsp:spPr>
        <a:xfrm>
          <a:off x="1904737" y="372882"/>
          <a:ext cx="1357399" cy="81443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Database D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928591" y="396736"/>
        <a:ext cx="1309691" cy="766731"/>
      </dsp:txXfrm>
    </dsp:sp>
    <dsp:sp modelId="{7A563E99-DBA1-4F45-A9D8-2740394648DB}">
      <dsp:nvSpPr>
        <dsp:cNvPr id="0" name=""/>
        <dsp:cNvSpPr/>
      </dsp:nvSpPr>
      <dsp:spPr>
        <a:xfrm>
          <a:off x="3397877" y="611784"/>
          <a:ext cx="287768" cy="3366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397877" y="679111"/>
        <a:ext cx="201438" cy="201981"/>
      </dsp:txXfrm>
    </dsp:sp>
    <dsp:sp modelId="{0C97FE17-BC93-374E-AACF-E99241AABAC0}">
      <dsp:nvSpPr>
        <dsp:cNvPr id="0" name=""/>
        <dsp:cNvSpPr/>
      </dsp:nvSpPr>
      <dsp:spPr>
        <a:xfrm>
          <a:off x="3805096" y="372882"/>
          <a:ext cx="1357399" cy="81443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result A</a:t>
          </a:r>
          <a:endParaRPr lang="en-US" sz="1800" kern="1200" dirty="0"/>
        </a:p>
      </dsp:txBody>
      <dsp:txXfrm>
        <a:off x="3828950" y="396736"/>
        <a:ext cx="1309691" cy="766731"/>
      </dsp:txXfrm>
    </dsp:sp>
    <dsp:sp modelId="{B280B3A4-3C0B-7F4B-8E5B-24A536D0832C}">
      <dsp:nvSpPr>
        <dsp:cNvPr id="0" name=""/>
        <dsp:cNvSpPr/>
      </dsp:nvSpPr>
      <dsp:spPr>
        <a:xfrm>
          <a:off x="5298236" y="611784"/>
          <a:ext cx="287768" cy="3366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298236" y="679111"/>
        <a:ext cx="201438" cy="201981"/>
      </dsp:txXfrm>
    </dsp:sp>
    <dsp:sp modelId="{824F1B55-18B6-114A-B92F-1296BEE81AF9}">
      <dsp:nvSpPr>
        <dsp:cNvPr id="0" name=""/>
        <dsp:cNvSpPr/>
      </dsp:nvSpPr>
      <dsp:spPr>
        <a:xfrm>
          <a:off x="5705455" y="372882"/>
          <a:ext cx="1357399" cy="81443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Randomized function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729309" y="396736"/>
        <a:ext cx="1309691" cy="766731"/>
      </dsp:txXfrm>
    </dsp:sp>
    <dsp:sp modelId="{05BEDD78-4C87-8545-A5BA-2F15FDAC2B89}">
      <dsp:nvSpPr>
        <dsp:cNvPr id="0" name=""/>
        <dsp:cNvSpPr/>
      </dsp:nvSpPr>
      <dsp:spPr>
        <a:xfrm>
          <a:off x="7198595" y="611784"/>
          <a:ext cx="287768" cy="3366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198595" y="679111"/>
        <a:ext cx="201438" cy="201981"/>
      </dsp:txXfrm>
    </dsp:sp>
    <dsp:sp modelId="{9C95EDE0-E2F9-F84E-A8AD-F2689726A988}">
      <dsp:nvSpPr>
        <dsp:cNvPr id="0" name=""/>
        <dsp:cNvSpPr/>
      </dsp:nvSpPr>
      <dsp:spPr>
        <a:xfrm>
          <a:off x="7605814" y="372882"/>
          <a:ext cx="1357399" cy="814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response B</a:t>
          </a:r>
          <a:endParaRPr lang="en-US" sz="1800" kern="1200" dirty="0"/>
        </a:p>
      </dsp:txBody>
      <dsp:txXfrm>
        <a:off x="7629668" y="396736"/>
        <a:ext cx="1309691" cy="7667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FC651-4A01-B043-8607-0203CA031E7D}">
      <dsp:nvSpPr>
        <dsp:cNvPr id="0" name=""/>
        <dsp:cNvSpPr/>
      </dsp:nvSpPr>
      <dsp:spPr>
        <a:xfrm>
          <a:off x="4378" y="372882"/>
          <a:ext cx="1357399" cy="814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query</a:t>
          </a:r>
          <a:endParaRPr lang="en-US" sz="1800" kern="1200" dirty="0"/>
        </a:p>
      </dsp:txBody>
      <dsp:txXfrm>
        <a:off x="28232" y="396736"/>
        <a:ext cx="1309691" cy="766731"/>
      </dsp:txXfrm>
    </dsp:sp>
    <dsp:sp modelId="{29D5BD8B-C011-894D-9A1B-39E05C235C31}">
      <dsp:nvSpPr>
        <dsp:cNvPr id="0" name=""/>
        <dsp:cNvSpPr/>
      </dsp:nvSpPr>
      <dsp:spPr>
        <a:xfrm>
          <a:off x="1497517" y="611784"/>
          <a:ext cx="287768" cy="3366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97517" y="679111"/>
        <a:ext cx="201438" cy="201981"/>
      </dsp:txXfrm>
    </dsp:sp>
    <dsp:sp modelId="{845665FB-6EEB-9B4B-A8D5-8DC3BED76CDC}">
      <dsp:nvSpPr>
        <dsp:cNvPr id="0" name=""/>
        <dsp:cNvSpPr/>
      </dsp:nvSpPr>
      <dsp:spPr>
        <a:xfrm>
          <a:off x="1904737" y="372882"/>
          <a:ext cx="1357399" cy="814439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Database with you D1</a:t>
          </a:r>
          <a:endParaRPr lang="en-US" sz="1800" kern="1200" dirty="0"/>
        </a:p>
      </dsp:txBody>
      <dsp:txXfrm>
        <a:off x="1928591" y="396736"/>
        <a:ext cx="1309691" cy="766731"/>
      </dsp:txXfrm>
    </dsp:sp>
    <dsp:sp modelId="{7A563E99-DBA1-4F45-A9D8-2740394648DB}">
      <dsp:nvSpPr>
        <dsp:cNvPr id="0" name=""/>
        <dsp:cNvSpPr/>
      </dsp:nvSpPr>
      <dsp:spPr>
        <a:xfrm>
          <a:off x="3397877" y="611784"/>
          <a:ext cx="287768" cy="3366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397877" y="679111"/>
        <a:ext cx="201438" cy="201981"/>
      </dsp:txXfrm>
    </dsp:sp>
    <dsp:sp modelId="{0C97FE17-BC93-374E-AACF-E99241AABAC0}">
      <dsp:nvSpPr>
        <dsp:cNvPr id="0" name=""/>
        <dsp:cNvSpPr/>
      </dsp:nvSpPr>
      <dsp:spPr>
        <a:xfrm>
          <a:off x="3805096" y="372882"/>
          <a:ext cx="1357399" cy="814439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result A</a:t>
          </a:r>
          <a:endParaRPr lang="en-US" sz="1800" kern="1200" dirty="0"/>
        </a:p>
      </dsp:txBody>
      <dsp:txXfrm>
        <a:off x="3828950" y="396736"/>
        <a:ext cx="1309691" cy="766731"/>
      </dsp:txXfrm>
    </dsp:sp>
    <dsp:sp modelId="{B280B3A4-3C0B-7F4B-8E5B-24A536D0832C}">
      <dsp:nvSpPr>
        <dsp:cNvPr id="0" name=""/>
        <dsp:cNvSpPr/>
      </dsp:nvSpPr>
      <dsp:spPr>
        <a:xfrm>
          <a:off x="5298236" y="611784"/>
          <a:ext cx="287768" cy="3366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298236" y="679111"/>
        <a:ext cx="201438" cy="201981"/>
      </dsp:txXfrm>
    </dsp:sp>
    <dsp:sp modelId="{824F1B55-18B6-114A-B92F-1296BEE81AF9}">
      <dsp:nvSpPr>
        <dsp:cNvPr id="0" name=""/>
        <dsp:cNvSpPr/>
      </dsp:nvSpPr>
      <dsp:spPr>
        <a:xfrm>
          <a:off x="5705455" y="372882"/>
          <a:ext cx="1357399" cy="814439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</a:rPr>
            <a:t>Mechanism M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729309" y="396736"/>
        <a:ext cx="1309691" cy="766731"/>
      </dsp:txXfrm>
    </dsp:sp>
    <dsp:sp modelId="{05BEDD78-4C87-8545-A5BA-2F15FDAC2B89}">
      <dsp:nvSpPr>
        <dsp:cNvPr id="0" name=""/>
        <dsp:cNvSpPr/>
      </dsp:nvSpPr>
      <dsp:spPr>
        <a:xfrm>
          <a:off x="7198595" y="611784"/>
          <a:ext cx="287768" cy="3366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198595" y="679111"/>
        <a:ext cx="201438" cy="201981"/>
      </dsp:txXfrm>
    </dsp:sp>
    <dsp:sp modelId="{9C95EDE0-E2F9-F84E-A8AD-F2689726A988}">
      <dsp:nvSpPr>
        <dsp:cNvPr id="0" name=""/>
        <dsp:cNvSpPr/>
      </dsp:nvSpPr>
      <dsp:spPr>
        <a:xfrm>
          <a:off x="7605814" y="372882"/>
          <a:ext cx="1357399" cy="814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response B</a:t>
          </a:r>
          <a:endParaRPr lang="en-US" sz="1800" kern="1200" dirty="0"/>
        </a:p>
      </dsp:txBody>
      <dsp:txXfrm>
        <a:off x="7629668" y="396736"/>
        <a:ext cx="1309691" cy="766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7E69A-8E68-1447-B9D1-FD893C368F6E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27510-A638-FC4A-BBBA-1B0DC63C2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7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28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9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8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13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60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4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79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44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4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2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0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8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7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14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99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34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74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0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9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3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9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47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04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471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258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7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5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4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6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7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9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</a:t>
            </a:r>
            <a:r>
              <a:rPr lang="en-US" baseline="0" dirty="0" smtClean="0"/>
              <a:t> of answering the true result 1, the mechanism will give a random response like 1.8 generated by a distribution. For instance, there is 25% probability to answer 1. The probability of answering 0 is near 15%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E7C00-A3FE-4A43-9A50-82F82763EFC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1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35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9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2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1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4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3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1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1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A41DB-86EE-2840-9210-B5BA56402B0F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1D8B7-8CF5-9C4C-9759-C072ED967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7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50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5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5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80.png"/><Relationship Id="rId5" Type="http://schemas.openxmlformats.org/officeDocument/2006/relationships/image" Target="../media/image25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90.png"/><Relationship Id="rId9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diagramData" Target="../diagrams/data2.xml"/><Relationship Id="rId10" Type="http://schemas.openxmlformats.org/officeDocument/2006/relationships/diagramLayout" Target="../diagrams/layout2.xml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4.xml"/><Relationship Id="rId12" Type="http://schemas.openxmlformats.org/officeDocument/2006/relationships/diagramColors" Target="../diagrams/colors4.xml"/><Relationship Id="rId13" Type="http://schemas.microsoft.com/office/2007/relationships/diagramDrawing" Target="../diagrams/drawing4.xml"/><Relationship Id="rId14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diagramData" Target="../diagrams/data4.xml"/><Relationship Id="rId10" Type="http://schemas.openxmlformats.org/officeDocument/2006/relationships/diagramLayout" Target="../diagrams/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70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510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44800" y="1612900"/>
            <a:ext cx="815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Government</a:t>
            </a:r>
            <a:r>
              <a:rPr lang="en-US" sz="2400" dirty="0"/>
              <a:t>, company, research centers collect personal information and analyze </a:t>
            </a:r>
            <a:r>
              <a:rPr lang="en-US" sz="2400" dirty="0" smtClean="0"/>
              <a:t>them. </a:t>
            </a:r>
          </a:p>
          <a:p>
            <a:endParaRPr lang="en-US" sz="2400" dirty="0" smtClean="0"/>
          </a:p>
          <a:p>
            <a:r>
              <a:rPr lang="en-US" sz="2400" dirty="0" smtClean="0"/>
              <a:t>Social </a:t>
            </a:r>
            <a:r>
              <a:rPr lang="en-US" sz="2400" dirty="0"/>
              <a:t>networks: Facebook, LinkedIn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YouTube </a:t>
            </a:r>
            <a:r>
              <a:rPr lang="en-US" sz="2400" dirty="0"/>
              <a:t>&amp; Amazon use viewing/buying records for recommendations.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75941" y="849868"/>
            <a:ext cx="3503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Privacy is everywhere.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54188" y="1393650"/>
            <a:ext cx="1190474" cy="1377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579" y="5086703"/>
            <a:ext cx="2643292" cy="177129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950" y="5110221"/>
            <a:ext cx="4148571" cy="17477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" y="5071228"/>
            <a:ext cx="2590800" cy="1783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871" y="5099610"/>
            <a:ext cx="2660150" cy="17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9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6695" y="1484243"/>
            <a:ext cx="7659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Anonymity does NOT mean privacy, since auxiliary information can help adversary to break anonymity.</a:t>
            </a:r>
          </a:p>
          <a:p>
            <a:pPr algn="ctr"/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6" y="3330086"/>
            <a:ext cx="2406848" cy="2212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3510" y="6282035"/>
            <a:ext cx="942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/>
              <a:t> </a:t>
            </a:r>
            <a:r>
              <a:rPr lang="en-US" sz="1200" dirty="0" err="1"/>
              <a:t>Dwork</a:t>
            </a:r>
            <a:r>
              <a:rPr lang="en-US" sz="1200" dirty="0"/>
              <a:t> C. (2006) Differential Privacy. In: </a:t>
            </a:r>
            <a:r>
              <a:rPr lang="en-US" sz="1200" dirty="0" err="1"/>
              <a:t>Bugliesi</a:t>
            </a:r>
            <a:r>
              <a:rPr lang="en-US" sz="1200" dirty="0"/>
              <a:t> M., </a:t>
            </a:r>
            <a:r>
              <a:rPr lang="en-US" sz="1200" dirty="0" err="1"/>
              <a:t>Preneel</a:t>
            </a:r>
            <a:r>
              <a:rPr lang="en-US" sz="1200" dirty="0"/>
              <a:t> B., </a:t>
            </a:r>
            <a:r>
              <a:rPr lang="en-US" sz="1200" dirty="0" err="1"/>
              <a:t>Sassone</a:t>
            </a:r>
            <a:r>
              <a:rPr lang="en-US" sz="1200" dirty="0"/>
              <a:t> V., Wegener I. (</a:t>
            </a:r>
            <a:r>
              <a:rPr lang="en-US" sz="1200" dirty="0" err="1"/>
              <a:t>eds</a:t>
            </a:r>
            <a:r>
              <a:rPr lang="en-US" sz="1200" dirty="0"/>
              <a:t>) Automata, Languages and Programming. ICALP 2006. Lecture Notes in Computer Science, </a:t>
            </a:r>
            <a:r>
              <a:rPr lang="en-US" sz="1200" dirty="0" err="1"/>
              <a:t>vol</a:t>
            </a:r>
            <a:r>
              <a:rPr lang="en-US" sz="1200" dirty="0"/>
              <a:t> 4052. Springer, Berlin, Heidelberg</a:t>
            </a:r>
          </a:p>
        </p:txBody>
      </p:sp>
    </p:spTree>
    <p:extLst>
      <p:ext uri="{BB962C8B-B14F-4D97-AF65-F5344CB8AC3E}">
        <p14:creationId xmlns:p14="http://schemas.microsoft.com/office/powerpoint/2010/main" val="129221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6695" y="1484243"/>
            <a:ext cx="7659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Anonymity does NOT mean privacy, since auxiliary information can help adversary to break anonymity.</a:t>
            </a:r>
          </a:p>
          <a:p>
            <a:pPr algn="ctr"/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6" y="3330086"/>
            <a:ext cx="2406848" cy="2212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3510" y="6282035"/>
            <a:ext cx="942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/>
              <a:t> </a:t>
            </a:r>
            <a:r>
              <a:rPr lang="en-US" sz="1200" dirty="0" err="1"/>
              <a:t>Dwork</a:t>
            </a:r>
            <a:r>
              <a:rPr lang="en-US" sz="1200" dirty="0"/>
              <a:t> C. (2006) Differential Privacy. In: </a:t>
            </a:r>
            <a:r>
              <a:rPr lang="en-US" sz="1200" dirty="0" err="1"/>
              <a:t>Bugliesi</a:t>
            </a:r>
            <a:r>
              <a:rPr lang="en-US" sz="1200" dirty="0"/>
              <a:t> M., </a:t>
            </a:r>
            <a:r>
              <a:rPr lang="en-US" sz="1200" dirty="0" err="1"/>
              <a:t>Preneel</a:t>
            </a:r>
            <a:r>
              <a:rPr lang="en-US" sz="1200" dirty="0"/>
              <a:t> B., </a:t>
            </a:r>
            <a:r>
              <a:rPr lang="en-US" sz="1200" dirty="0" err="1"/>
              <a:t>Sassone</a:t>
            </a:r>
            <a:r>
              <a:rPr lang="en-US" sz="1200" dirty="0"/>
              <a:t> V., Wegener I. (</a:t>
            </a:r>
            <a:r>
              <a:rPr lang="en-US" sz="1200" dirty="0" err="1"/>
              <a:t>eds</a:t>
            </a:r>
            <a:r>
              <a:rPr lang="en-US" sz="1200" dirty="0"/>
              <a:t>) Automata, Languages and Programming. ICALP 2006. Lecture Notes in Computer Science, </a:t>
            </a:r>
            <a:r>
              <a:rPr lang="en-US" sz="1200" dirty="0" err="1"/>
              <a:t>vol</a:t>
            </a:r>
            <a:r>
              <a:rPr lang="en-US" sz="1200" dirty="0"/>
              <a:t> 4052. Springer, Berlin, Heidelberg</a:t>
            </a:r>
          </a:p>
        </p:txBody>
      </p:sp>
      <p:sp>
        <p:nvSpPr>
          <p:cNvPr id="5" name="Rectangle 4"/>
          <p:cNvSpPr/>
          <p:nvPr/>
        </p:nvSpPr>
        <p:spPr>
          <a:xfrm>
            <a:off x="2936934" y="3330086"/>
            <a:ext cx="760900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solidFill>
                  <a:schemeClr val="accent1"/>
                </a:solidFill>
              </a:rPr>
              <a:t>The key is how to mask the property of any individuals.</a:t>
            </a:r>
          </a:p>
        </p:txBody>
      </p:sp>
    </p:spTree>
    <p:extLst>
      <p:ext uri="{BB962C8B-B14F-4D97-AF65-F5344CB8AC3E}">
        <p14:creationId xmlns:p14="http://schemas.microsoft.com/office/powerpoint/2010/main" val="198574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01257" y="2679694"/>
            <a:ext cx="2524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Let’s take a look at another example!</a:t>
            </a:r>
            <a:endParaRPr lang="en-US" sz="2400" dirty="0" smtClean="0"/>
          </a:p>
          <a:p>
            <a:pPr algn="ctr"/>
            <a:r>
              <a:rPr lang="en-US" sz="1600" dirty="0" smtClean="0"/>
              <a:t>(Example 1.2)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39" y="2692397"/>
            <a:ext cx="3530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7370" y="1780760"/>
            <a:ext cx="1152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Considering the following sample patient dataset, denoted D1, 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includes patient’s name, age and if he/she has HIV.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524648"/>
              </p:ext>
            </p:extLst>
          </p:nvPr>
        </p:nvGraphicFramePr>
        <p:xfrm>
          <a:off x="4923874" y="2590045"/>
          <a:ext cx="2599809" cy="224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866603"/>
              </a:tblGrid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16656" y="5089752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Dataset D1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2636" y="1070245"/>
            <a:ext cx="858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Assume a hacker knows Alice is in the first row of this dataset. He wants to know if </a:t>
            </a:r>
            <a:r>
              <a:rPr lang="en-US" dirty="0" smtClean="0">
                <a:solidFill>
                  <a:srgbClr val="FF0000"/>
                </a:solidFill>
              </a:rPr>
              <a:t>Alice </a:t>
            </a:r>
            <a:r>
              <a:rPr lang="en-US" dirty="0" smtClean="0"/>
              <a:t>has HIV or not. He then submits queries to collect information from dataset D1. </a:t>
            </a:r>
            <a:endParaRPr lang="en-US" dirty="0"/>
          </a:p>
        </p:txBody>
      </p:sp>
      <p:graphicFrame>
        <p:nvGraphicFramePr>
          <p:cNvPr id="2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501705"/>
              </p:ext>
            </p:extLst>
          </p:nvPr>
        </p:nvGraphicFramePr>
        <p:xfrm>
          <a:off x="892636" y="3229661"/>
          <a:ext cx="2599809" cy="22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866603"/>
              </a:tblGrid>
              <a:tr h="15939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103166" y="236781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37" y="3192163"/>
            <a:ext cx="1781722" cy="1899383"/>
          </a:xfrm>
          <a:prstGeom prst="rect">
            <a:avLst/>
          </a:prstGeom>
        </p:spPr>
      </p:pic>
      <p:sp>
        <p:nvSpPr>
          <p:cNvPr id="9" name="Curved Left Arrow 8"/>
          <p:cNvSpPr/>
          <p:nvPr/>
        </p:nvSpPr>
        <p:spPr>
          <a:xfrm rot="3992956">
            <a:off x="3939803" y="5049842"/>
            <a:ext cx="731520" cy="18458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78777" y="291830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Up Arrow 14"/>
          <p:cNvSpPr/>
          <p:nvPr/>
        </p:nvSpPr>
        <p:spPr>
          <a:xfrm rot="10800000">
            <a:off x="9906775" y="2988716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22793" y="2560249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375" y="3496816"/>
            <a:ext cx="28321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2636" y="1070245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First, he tried a query: how many people have HIV?</a:t>
            </a:r>
            <a:endParaRPr lang="en-US" dirty="0"/>
          </a:p>
        </p:txBody>
      </p:sp>
      <p:graphicFrame>
        <p:nvGraphicFramePr>
          <p:cNvPr id="2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501705"/>
              </p:ext>
            </p:extLst>
          </p:nvPr>
        </p:nvGraphicFramePr>
        <p:xfrm>
          <a:off x="892636" y="3229661"/>
          <a:ext cx="2599809" cy="22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866603"/>
              </a:tblGrid>
              <a:tr h="15939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103166" y="236781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37" y="3192163"/>
            <a:ext cx="1781722" cy="1899383"/>
          </a:xfrm>
          <a:prstGeom prst="rect">
            <a:avLst/>
          </a:prstGeom>
        </p:spPr>
      </p:pic>
      <p:sp>
        <p:nvSpPr>
          <p:cNvPr id="9" name="Curved Left Arrow 8"/>
          <p:cNvSpPr/>
          <p:nvPr/>
        </p:nvSpPr>
        <p:spPr>
          <a:xfrm rot="3992956">
            <a:off x="3939803" y="5049842"/>
            <a:ext cx="731520" cy="18458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78777" y="291830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Up Arrow 14"/>
          <p:cNvSpPr/>
          <p:nvPr/>
        </p:nvSpPr>
        <p:spPr>
          <a:xfrm rot="10800000">
            <a:off x="9906775" y="2988716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22793" y="2560249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375" y="3496816"/>
            <a:ext cx="2832100" cy="1701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906775" y="5471646"/>
            <a:ext cx="999764" cy="524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2636" y="1070245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first try a query: how many people have HIV?</a:t>
            </a:r>
            <a:endParaRPr lang="en-US" dirty="0"/>
          </a:p>
        </p:txBody>
      </p:sp>
      <p:graphicFrame>
        <p:nvGraphicFramePr>
          <p:cNvPr id="2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501705"/>
              </p:ext>
            </p:extLst>
          </p:nvPr>
        </p:nvGraphicFramePr>
        <p:xfrm>
          <a:off x="892636" y="3229661"/>
          <a:ext cx="2599809" cy="22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866603"/>
              </a:tblGrid>
              <a:tr h="15939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103166" y="236781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37" y="3192163"/>
            <a:ext cx="1781722" cy="1899383"/>
          </a:xfrm>
          <a:prstGeom prst="rect">
            <a:avLst/>
          </a:prstGeom>
        </p:spPr>
      </p:pic>
      <p:sp>
        <p:nvSpPr>
          <p:cNvPr id="9" name="Curved Left Arrow 8"/>
          <p:cNvSpPr/>
          <p:nvPr/>
        </p:nvSpPr>
        <p:spPr>
          <a:xfrm rot="3992956">
            <a:off x="3939803" y="5049842"/>
            <a:ext cx="731520" cy="18458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78777" y="291830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Up Arrow 14"/>
          <p:cNvSpPr/>
          <p:nvPr/>
        </p:nvSpPr>
        <p:spPr>
          <a:xfrm rot="10800000">
            <a:off x="9906775" y="2988716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22793" y="2560249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375" y="3496816"/>
            <a:ext cx="2832100" cy="1701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906775" y="5471646"/>
            <a:ext cx="999764" cy="524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2" name="Curved Right Arrow 21"/>
          <p:cNvSpPr/>
          <p:nvPr/>
        </p:nvSpPr>
        <p:spPr>
          <a:xfrm rot="5400000">
            <a:off x="6939019" y="1765412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76838" y="2644454"/>
            <a:ext cx="287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people have HIV?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2636" y="1070245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answer is </a:t>
            </a:r>
            <a:r>
              <a:rPr lang="en-US" dirty="0" smtClean="0">
                <a:solidFill>
                  <a:schemeClr val="accent2"/>
                </a:solidFill>
              </a:rPr>
              <a:t>3</a:t>
            </a:r>
            <a:r>
              <a:rPr lang="en-US" dirty="0"/>
              <a:t>. </a:t>
            </a:r>
          </a:p>
        </p:txBody>
      </p:sp>
      <p:graphicFrame>
        <p:nvGraphicFramePr>
          <p:cNvPr id="2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4474955"/>
              </p:ext>
            </p:extLst>
          </p:nvPr>
        </p:nvGraphicFramePr>
        <p:xfrm>
          <a:off x="892636" y="3229661"/>
          <a:ext cx="2599809" cy="22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866603"/>
              </a:tblGrid>
              <a:tr h="15939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Alice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Jane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103166" y="236781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37" y="3192163"/>
            <a:ext cx="1781722" cy="1899383"/>
          </a:xfrm>
          <a:prstGeom prst="rect">
            <a:avLst/>
          </a:prstGeom>
        </p:spPr>
      </p:pic>
      <p:sp>
        <p:nvSpPr>
          <p:cNvPr id="9" name="Curved Left Arrow 8"/>
          <p:cNvSpPr/>
          <p:nvPr/>
        </p:nvSpPr>
        <p:spPr>
          <a:xfrm rot="3992956">
            <a:off x="3939803" y="5049842"/>
            <a:ext cx="731520" cy="18458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78777" y="291830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Up Arrow 14"/>
          <p:cNvSpPr/>
          <p:nvPr/>
        </p:nvSpPr>
        <p:spPr>
          <a:xfrm rot="10800000">
            <a:off x="9906775" y="2988716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22793" y="2560249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375" y="3496816"/>
            <a:ext cx="2832100" cy="1701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906775" y="5471646"/>
            <a:ext cx="999764" cy="524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8" name="Curved Right Arrow 27"/>
          <p:cNvSpPr/>
          <p:nvPr/>
        </p:nvSpPr>
        <p:spPr>
          <a:xfrm rot="5400000">
            <a:off x="6939019" y="1765412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76838" y="2644454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666241" y="5413034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Answer: 3</a:t>
            </a:r>
            <a:endParaRPr lang="en-US"/>
          </a:p>
        </p:txBody>
      </p:sp>
      <p:sp>
        <p:nvSpPr>
          <p:cNvPr id="31" name="Curved Right Arrow 30"/>
          <p:cNvSpPr/>
          <p:nvPr/>
        </p:nvSpPr>
        <p:spPr>
          <a:xfrm rot="16200000">
            <a:off x="7001876" y="3576709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27620" y="4767222"/>
            <a:ext cx="233152" cy="33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41022" y="4355625"/>
            <a:ext cx="233152" cy="33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480510" y="3588923"/>
            <a:ext cx="233152" cy="33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7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2636" y="1070245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he knows Alice is in the first row, he DELETE her data</a:t>
            </a:r>
            <a:endParaRPr lang="en-US" dirty="0"/>
          </a:p>
        </p:txBody>
      </p:sp>
      <p:graphicFrame>
        <p:nvGraphicFramePr>
          <p:cNvPr id="2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501705"/>
              </p:ext>
            </p:extLst>
          </p:nvPr>
        </p:nvGraphicFramePr>
        <p:xfrm>
          <a:off x="892636" y="3229661"/>
          <a:ext cx="2599809" cy="2236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866603"/>
              </a:tblGrid>
              <a:tr h="15939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103166" y="236781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37" y="3192163"/>
            <a:ext cx="1781722" cy="1899383"/>
          </a:xfrm>
          <a:prstGeom prst="rect">
            <a:avLst/>
          </a:prstGeom>
        </p:spPr>
      </p:pic>
      <p:sp>
        <p:nvSpPr>
          <p:cNvPr id="9" name="Curved Left Arrow 8"/>
          <p:cNvSpPr/>
          <p:nvPr/>
        </p:nvSpPr>
        <p:spPr>
          <a:xfrm rot="3992956">
            <a:off x="3939803" y="5049842"/>
            <a:ext cx="731520" cy="18458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78777" y="291830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Up Arrow 14"/>
          <p:cNvSpPr/>
          <p:nvPr/>
        </p:nvSpPr>
        <p:spPr>
          <a:xfrm rot="10800000">
            <a:off x="9906775" y="2988716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22793" y="2560249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375" y="3496816"/>
            <a:ext cx="2832100" cy="1701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0633711" y="5540063"/>
            <a:ext cx="999764" cy="524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9217661" y="5540063"/>
            <a:ext cx="999764" cy="5242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 rot="5400000">
            <a:off x="6939019" y="1765412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76838" y="2644454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66241" y="5413034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Answer: 3</a:t>
            </a:r>
            <a:endParaRPr lang="en-US"/>
          </a:p>
        </p:txBody>
      </p:sp>
      <p:sp>
        <p:nvSpPr>
          <p:cNvPr id="36" name="Curved Right Arrow 35"/>
          <p:cNvSpPr/>
          <p:nvPr/>
        </p:nvSpPr>
        <p:spPr>
          <a:xfrm rot="16200000">
            <a:off x="7001876" y="3576709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2636" y="1070245"/>
            <a:ext cx="858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Then, you get a dataset D2 differing one single row from dataset D1.</a:t>
            </a:r>
          </a:p>
          <a:p>
            <a:r>
              <a:rPr lang="en-US" altLang="zh-CN" dirty="0" smtClean="0"/>
              <a:t>Now, if you perform the same query on D2.</a:t>
            </a:r>
            <a:endParaRPr lang="en-US" dirty="0"/>
          </a:p>
        </p:txBody>
      </p:sp>
      <p:graphicFrame>
        <p:nvGraphicFramePr>
          <p:cNvPr id="2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67396"/>
              </p:ext>
            </p:extLst>
          </p:nvPr>
        </p:nvGraphicFramePr>
        <p:xfrm>
          <a:off x="339968" y="3763062"/>
          <a:ext cx="2599809" cy="1862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6603"/>
                <a:gridCol w="866603"/>
                <a:gridCol w="866603"/>
              </a:tblGrid>
              <a:tr h="15939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103166" y="236781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Left Arrow 8"/>
          <p:cNvSpPr/>
          <p:nvPr/>
        </p:nvSpPr>
        <p:spPr>
          <a:xfrm rot="3992956">
            <a:off x="3318777" y="5026323"/>
            <a:ext cx="731520" cy="1845829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1460" y="3022678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15" name="Up Arrow 14"/>
          <p:cNvSpPr/>
          <p:nvPr/>
        </p:nvSpPr>
        <p:spPr>
          <a:xfrm rot="10800000">
            <a:off x="9906775" y="2988716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22793" y="2560249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375" y="3496816"/>
            <a:ext cx="2832100" cy="1701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839899" y="5540063"/>
            <a:ext cx="999764" cy="524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6" name="Curved Right Arrow 25"/>
          <p:cNvSpPr/>
          <p:nvPr/>
        </p:nvSpPr>
        <p:spPr>
          <a:xfrm rot="5400000">
            <a:off x="6918960" y="1753023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56779" y="2632065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655432" y="5440436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Answer: 3</a:t>
            </a:r>
            <a:endParaRPr lang="en-US"/>
          </a:p>
        </p:txBody>
      </p:sp>
      <p:sp>
        <p:nvSpPr>
          <p:cNvPr id="29" name="Curved Right Arrow 28"/>
          <p:cNvSpPr/>
          <p:nvPr/>
        </p:nvSpPr>
        <p:spPr>
          <a:xfrm rot="16200000">
            <a:off x="6991067" y="3604111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11" y="3711946"/>
            <a:ext cx="1015689" cy="1082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35181" y="3467087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Dataset D1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965" y="3333273"/>
            <a:ext cx="1766370" cy="1803953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4911491" y="4004246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44800" y="1612900"/>
            <a:ext cx="815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Government</a:t>
            </a:r>
            <a:r>
              <a:rPr lang="en-US" sz="2400" dirty="0"/>
              <a:t>, company, research centers collect personal information and analyze </a:t>
            </a:r>
            <a:r>
              <a:rPr lang="en-US" sz="2400" dirty="0" smtClean="0"/>
              <a:t>them. </a:t>
            </a:r>
          </a:p>
          <a:p>
            <a:endParaRPr lang="en-US" sz="2400" dirty="0" smtClean="0"/>
          </a:p>
          <a:p>
            <a:r>
              <a:rPr lang="en-US" sz="2400" dirty="0" smtClean="0"/>
              <a:t>Social </a:t>
            </a:r>
            <a:r>
              <a:rPr lang="en-US" sz="2400" dirty="0"/>
              <a:t>networks: Facebook, LinkedIn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YouTube </a:t>
            </a:r>
            <a:r>
              <a:rPr lang="en-US" sz="2400" dirty="0"/>
              <a:t>&amp; Amazon use viewing/buying records for recommendations.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75941" y="849868"/>
            <a:ext cx="3503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Privacy is everywhere.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54188" y="1393650"/>
            <a:ext cx="1190474" cy="1377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534" y="5579880"/>
            <a:ext cx="1886772" cy="12200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104" y="4354951"/>
            <a:ext cx="2907521" cy="12249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074" y="4254306"/>
            <a:ext cx="2075647" cy="13255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332" y="5579881"/>
            <a:ext cx="1917075" cy="12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2636" y="1070245"/>
            <a:ext cx="858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You got answer 2. Then you will know </a:t>
            </a:r>
            <a:r>
              <a:rPr lang="en-US" altLang="zh-CN" dirty="0" smtClean="0">
                <a:solidFill>
                  <a:srgbClr val="FF0000"/>
                </a:solidFill>
              </a:rPr>
              <a:t>Alice has </a:t>
            </a:r>
            <a:r>
              <a:rPr lang="en-US" altLang="zh-CN" dirty="0" smtClean="0"/>
              <a:t>HIV</a:t>
            </a:r>
            <a:endParaRPr lang="en-US" dirty="0"/>
          </a:p>
        </p:txBody>
      </p:sp>
      <p:graphicFrame>
        <p:nvGraphicFramePr>
          <p:cNvPr id="2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67396"/>
              </p:ext>
            </p:extLst>
          </p:nvPr>
        </p:nvGraphicFramePr>
        <p:xfrm>
          <a:off x="339968" y="3763062"/>
          <a:ext cx="2599809" cy="1862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6603"/>
                <a:gridCol w="866603"/>
                <a:gridCol w="866603"/>
              </a:tblGrid>
              <a:tr h="15939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103166" y="236781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Left Arrow 8"/>
          <p:cNvSpPr/>
          <p:nvPr/>
        </p:nvSpPr>
        <p:spPr>
          <a:xfrm rot="3992956">
            <a:off x="3318777" y="5026323"/>
            <a:ext cx="731520" cy="1845829"/>
          </a:xfrm>
          <a:prstGeom prst="curved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1460" y="3022678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15" name="Up Arrow 14"/>
          <p:cNvSpPr/>
          <p:nvPr/>
        </p:nvSpPr>
        <p:spPr>
          <a:xfrm rot="10800000">
            <a:off x="9906775" y="2988716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22793" y="2560249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375" y="3496816"/>
            <a:ext cx="2832100" cy="17018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839899" y="5540063"/>
            <a:ext cx="999764" cy="524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6" name="Curved Right Arrow 25"/>
          <p:cNvSpPr/>
          <p:nvPr/>
        </p:nvSpPr>
        <p:spPr>
          <a:xfrm rot="5400000">
            <a:off x="6918960" y="1753023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56779" y="2632065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655432" y="5440436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Answer: 3</a:t>
            </a:r>
            <a:endParaRPr lang="en-US"/>
          </a:p>
        </p:txBody>
      </p:sp>
      <p:sp>
        <p:nvSpPr>
          <p:cNvPr id="29" name="Curved Right Arrow 28"/>
          <p:cNvSpPr/>
          <p:nvPr/>
        </p:nvSpPr>
        <p:spPr>
          <a:xfrm rot="16200000">
            <a:off x="6991067" y="3604111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11" y="3711946"/>
            <a:ext cx="1015689" cy="1082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35181" y="3467087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Dataset D1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965" y="3333273"/>
            <a:ext cx="1766370" cy="1803953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4911491" y="4004246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rved Right Arrow 18"/>
          <p:cNvSpPr/>
          <p:nvPr/>
        </p:nvSpPr>
        <p:spPr>
          <a:xfrm rot="5400000">
            <a:off x="6592942" y="474614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4266" y="2017994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21" name="Curved Right Arrow 20"/>
          <p:cNvSpPr/>
          <p:nvPr/>
        </p:nvSpPr>
        <p:spPr>
          <a:xfrm rot="16200000">
            <a:off x="6772303" y="3372853"/>
            <a:ext cx="661726" cy="4466516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30678" y="5992416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Answer: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7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08524" y="2080591"/>
            <a:ext cx="7047580" cy="208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 smtClean="0"/>
              <a:t>How do we mask </a:t>
            </a:r>
            <a:r>
              <a:rPr lang="en-US" sz="2800" dirty="0"/>
              <a:t>such </a:t>
            </a:r>
            <a:r>
              <a:rPr lang="en-US" sz="2800" dirty="0" smtClean="0"/>
              <a:t>information disclosure </a:t>
            </a:r>
            <a:r>
              <a:rPr lang="en-US" sz="2800" dirty="0"/>
              <a:t>caused by the addition or removal </a:t>
            </a:r>
            <a:r>
              <a:rPr lang="en-US" sz="2800" dirty="0" smtClean="0"/>
              <a:t>of one </a:t>
            </a:r>
            <a:r>
              <a:rPr lang="en-US" sz="2800" dirty="0"/>
              <a:t>single row in the </a:t>
            </a:r>
            <a:r>
              <a:rPr lang="en-US" sz="2800" dirty="0" smtClean="0"/>
              <a:t>database?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32" y="2506594"/>
            <a:ext cx="2032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3968" y="2080591"/>
            <a:ext cx="10532165" cy="208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500" dirty="0" smtClean="0"/>
              <a:t>Let’s </a:t>
            </a:r>
            <a:r>
              <a:rPr lang="en-US" sz="2500" dirty="0"/>
              <a:t>first learn a concept --- neighboring </a:t>
            </a:r>
            <a:r>
              <a:rPr lang="en-US" sz="2500" dirty="0" smtClean="0"/>
              <a:t>databases/datasets: </a:t>
            </a:r>
            <a:r>
              <a:rPr lang="en-US" sz="2500" dirty="0"/>
              <a:t>differing by addition or removal of </a:t>
            </a:r>
            <a:r>
              <a:rPr lang="en-US" sz="2500" dirty="0" smtClean="0"/>
              <a:t>one single row</a:t>
            </a:r>
          </a:p>
        </p:txBody>
      </p:sp>
    </p:spTree>
    <p:extLst>
      <p:ext uri="{BB962C8B-B14F-4D97-AF65-F5344CB8AC3E}">
        <p14:creationId xmlns:p14="http://schemas.microsoft.com/office/powerpoint/2010/main" val="11357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6977" y="357808"/>
            <a:ext cx="10532165" cy="1325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500" dirty="0" smtClean="0"/>
              <a:t>Let’s </a:t>
            </a:r>
            <a:r>
              <a:rPr lang="en-US" sz="2500" dirty="0"/>
              <a:t>first learn a concept --- neighboring </a:t>
            </a:r>
            <a:r>
              <a:rPr lang="en-US" sz="2500" dirty="0" smtClean="0"/>
              <a:t>databases/datasets: </a:t>
            </a:r>
            <a:r>
              <a:rPr lang="en-US" sz="2500" dirty="0"/>
              <a:t>differing by addition or removal of a single </a:t>
            </a:r>
            <a:r>
              <a:rPr lang="en-US" sz="2500" dirty="0" smtClean="0"/>
              <a:t>row</a:t>
            </a:r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683379"/>
              </p:ext>
            </p:extLst>
          </p:nvPr>
        </p:nvGraphicFramePr>
        <p:xfrm>
          <a:off x="1098705" y="2222818"/>
          <a:ext cx="2491098" cy="224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366"/>
                <a:gridCol w="830366"/>
                <a:gridCol w="830366"/>
              </a:tblGrid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13164" y="4581289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 D1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9803" y="2925656"/>
            <a:ext cx="207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Adding or removing one </a:t>
            </a:r>
            <a:r>
              <a:rPr lang="en-US" smtClean="0"/>
              <a:t>single row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39622" y="2246993"/>
            <a:ext cx="2704270" cy="2244420"/>
            <a:chOff x="5200173" y="2117702"/>
            <a:chExt cx="2818970" cy="2244420"/>
          </a:xfrm>
        </p:grpSpPr>
        <p:graphicFrame>
          <p:nvGraphicFramePr>
            <p:cNvPr id="8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23179884"/>
                </p:ext>
              </p:extLst>
            </p:nvPr>
          </p:nvGraphicFramePr>
          <p:xfrm>
            <a:off x="5278156" y="2117702"/>
            <a:ext cx="2710078" cy="224442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66603"/>
                  <a:gridCol w="866603"/>
                  <a:gridCol w="866603"/>
                </a:tblGrid>
                <a:tr h="374070"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Name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Age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HIV</a:t>
                        </a:r>
                        <a:endParaRPr lang="en-US" dirty="0"/>
                      </a:p>
                    </a:txBody>
                    <a:tcPr/>
                  </a:tc>
                </a:tr>
                <a:tr h="374070"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Alice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20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Y</a:t>
                        </a:r>
                        <a:endParaRPr lang="en-US" dirty="0"/>
                      </a:p>
                    </a:txBody>
                    <a:tcPr/>
                  </a:tc>
                </a:tr>
                <a:tr h="374070"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Bob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25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N</a:t>
                        </a:r>
                        <a:endParaRPr lang="en-US" dirty="0"/>
                      </a:p>
                    </a:txBody>
                    <a:tcPr/>
                  </a:tc>
                </a:tr>
                <a:tr h="374070"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Tom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38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Y</a:t>
                        </a:r>
                        <a:endParaRPr lang="en-US" dirty="0"/>
                      </a:p>
                    </a:txBody>
                    <a:tcPr/>
                  </a:tc>
                </a:tr>
                <a:tr h="374070"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Jane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16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N</a:t>
                        </a:r>
                        <a:endParaRPr lang="en-US" dirty="0"/>
                      </a:p>
                    </a:txBody>
                    <a:tcPr/>
                  </a:tc>
                </a:tr>
                <a:tr h="374070"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Jason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31</a:t>
                        </a:r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en-US" dirty="0" smtClean="0"/>
                          <a:t>Y</a:t>
                        </a:r>
                        <a:endParaRPr lang="en-US" dirty="0"/>
                      </a:p>
                    </a:txBody>
                    <a:tcPr/>
                  </a:tc>
                </a:tr>
              </a:tbl>
            </a:graphicData>
          </a:graphic>
        </p:graphicFrame>
        <p:cxnSp>
          <p:nvCxnSpPr>
            <p:cNvPr id="9" name="Straight Connector 8"/>
            <p:cNvCxnSpPr/>
            <p:nvPr/>
          </p:nvCxnSpPr>
          <p:spPr>
            <a:xfrm>
              <a:off x="5200173" y="2490821"/>
              <a:ext cx="2818970" cy="344556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00173" y="2490821"/>
              <a:ext cx="2818970" cy="344557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9758070" y="457843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D2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59617" y="3686038"/>
            <a:ext cx="2023751" cy="99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5213" y="5573177"/>
            <a:ext cx="467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D1, D2 are neighboring databases/datasets</a:t>
            </a:r>
            <a:endParaRPr lang="en-US" sz="2000" dirty="0"/>
          </a:p>
        </p:txBody>
      </p:sp>
      <p:sp>
        <p:nvSpPr>
          <p:cNvPr id="17" name="Right Arrow 16"/>
          <p:cNvSpPr/>
          <p:nvPr/>
        </p:nvSpPr>
        <p:spPr>
          <a:xfrm>
            <a:off x="8545307" y="3144861"/>
            <a:ext cx="45057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009764"/>
              </p:ext>
            </p:extLst>
          </p:nvPr>
        </p:nvGraphicFramePr>
        <p:xfrm>
          <a:off x="9153350" y="2452002"/>
          <a:ext cx="2382452" cy="187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649246"/>
              </a:tblGrid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129615">
            <a:off x="2794572" y="5087135"/>
            <a:ext cx="1505840" cy="15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814885"/>
              </p:ext>
            </p:extLst>
          </p:nvPr>
        </p:nvGraphicFramePr>
        <p:xfrm>
          <a:off x="887896" y="2516406"/>
          <a:ext cx="2599809" cy="224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866603"/>
              </a:tblGrid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33694" y="756347"/>
            <a:ext cx="5817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datasets are </a:t>
            </a:r>
            <a:r>
              <a:rPr lang="en-US" smtClean="0"/>
              <a:t>also possible neighboring </a:t>
            </a:r>
            <a:r>
              <a:rPr lang="en-US" dirty="0" smtClean="0"/>
              <a:t>datasets of D1, </a:t>
            </a:r>
          </a:p>
          <a:p>
            <a:r>
              <a:rPr lang="en-US" dirty="0" smtClean="0"/>
              <a:t>since they all differ in one row as compared to D1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2356" y="487487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 D1</a:t>
            </a:r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8139247"/>
              </p:ext>
            </p:extLst>
          </p:nvPr>
        </p:nvGraphicFramePr>
        <p:xfrm>
          <a:off x="6248284" y="1253764"/>
          <a:ext cx="2599809" cy="224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866603"/>
              </a:tblGrid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060433"/>
              </p:ext>
            </p:extLst>
          </p:nvPr>
        </p:nvGraphicFramePr>
        <p:xfrm>
          <a:off x="6243165" y="3527986"/>
          <a:ext cx="2599809" cy="224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603"/>
                <a:gridCol w="866603"/>
                <a:gridCol w="866603"/>
              </a:tblGrid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4070">
                <a:tc>
                  <a:txBody>
                    <a:bodyPr/>
                    <a:lstStyle/>
                    <a:p>
                      <a:r>
                        <a:rPr lang="en-US" dirty="0" smtClean="0"/>
                        <a:t>Jason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1" name="Straight Connector 20"/>
          <p:cNvCxnSpPr/>
          <p:nvPr/>
        </p:nvCxnSpPr>
        <p:spPr>
          <a:xfrm>
            <a:off x="6138704" y="4675998"/>
            <a:ext cx="2818970" cy="34455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138704" y="4675998"/>
            <a:ext cx="2818970" cy="34455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500" y="1237827"/>
            <a:ext cx="2599809" cy="224442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055159" y="2687174"/>
            <a:ext cx="2818970" cy="34455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055159" y="2687174"/>
            <a:ext cx="2818970" cy="34455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38704" y="1984467"/>
            <a:ext cx="2818970" cy="34455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138704" y="1984467"/>
            <a:ext cx="2818970" cy="34455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688" y="3498184"/>
            <a:ext cx="2599809" cy="224442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061107" y="5305340"/>
            <a:ext cx="2818970" cy="34455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9061107" y="5305340"/>
            <a:ext cx="2818970" cy="34455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3631096" y="3498184"/>
            <a:ext cx="2133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88462" y="3060279"/>
            <a:ext cx="2151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neighboring datasets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64696" y="3322442"/>
            <a:ext cx="638436" cy="38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64696" y="5554919"/>
            <a:ext cx="638436" cy="38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30141" y="2628115"/>
            <a:ext cx="93173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designed to MASK DIFFERENCE between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</a:t>
            </a:r>
            <a:r>
              <a:rPr lang="en-US" sz="2400" dirty="0" smtClean="0"/>
              <a:t>. </a:t>
            </a:r>
            <a:endParaRPr lang="en-US" sz="2400" dirty="0" smtClean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584917" y="2919826"/>
            <a:ext cx="58053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Let’s re-visit the example you just saw!</a:t>
            </a:r>
          </a:p>
          <a:p>
            <a:pPr algn="ctr"/>
            <a:r>
              <a:rPr lang="en-US" sz="2800" dirty="0" smtClean="0"/>
              <a:t>How do we preserve Alice’s privacy?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235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08518" y="28367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646451" y="528162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Answer: </a:t>
            </a:r>
            <a:r>
              <a:rPr lang="en-US" dirty="0"/>
              <a:t>3</a:t>
            </a:r>
          </a:p>
        </p:txBody>
      </p:sp>
      <p:sp>
        <p:nvSpPr>
          <p:cNvPr id="56" name="Curved Right Arrow 55"/>
          <p:cNvSpPr/>
          <p:nvPr/>
        </p:nvSpPr>
        <p:spPr>
          <a:xfrm rot="16200000">
            <a:off x="5982086" y="3445303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62" name="Curved Right Arrow 61"/>
          <p:cNvSpPr/>
          <p:nvPr/>
        </p:nvSpPr>
        <p:spPr>
          <a:xfrm rot="16200000">
            <a:off x="5763322" y="3214045"/>
            <a:ext cx="661726" cy="4466516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21697" y="583360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Answer: </a:t>
            </a:r>
            <a:r>
              <a:rPr lang="en-US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84" y="3144245"/>
            <a:ext cx="1766370" cy="1803953"/>
          </a:xfrm>
          <a:prstGeom prst="rect">
            <a:avLst/>
          </a:prstGeom>
        </p:spPr>
      </p:pic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583254" y="2394600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08518" y="28367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583254" y="2394600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sp>
        <p:nvSpPr>
          <p:cNvPr id="56" name="Curved Right Arrow 55"/>
          <p:cNvSpPr/>
          <p:nvPr/>
        </p:nvSpPr>
        <p:spPr>
          <a:xfrm rot="16200000">
            <a:off x="5982086" y="3445303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62" name="Curved Right Arrow 61"/>
          <p:cNvSpPr/>
          <p:nvPr/>
        </p:nvSpPr>
        <p:spPr>
          <a:xfrm rot="16200000">
            <a:off x="5763322" y="3214045"/>
            <a:ext cx="661726" cy="4466516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84" y="3144245"/>
            <a:ext cx="1766370" cy="1803953"/>
          </a:xfrm>
          <a:prstGeom prst="rect">
            <a:avLst/>
          </a:prstGeom>
        </p:spPr>
      </p:pic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646451" y="5281628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21697" y="5833608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782147" y="5466294"/>
            <a:ext cx="1322731" cy="497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49378" y="5963478"/>
            <a:ext cx="1655500" cy="54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30843" y="5650960"/>
            <a:ext cx="306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Let’s say now we don’t return the true query results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08518" y="28367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sp>
        <p:nvSpPr>
          <p:cNvPr id="56" name="Curved Right Arrow 55"/>
          <p:cNvSpPr/>
          <p:nvPr/>
        </p:nvSpPr>
        <p:spPr>
          <a:xfrm rot="16200000">
            <a:off x="5982086" y="3445303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62" name="Curved Right Arrow 61"/>
          <p:cNvSpPr/>
          <p:nvPr/>
        </p:nvSpPr>
        <p:spPr>
          <a:xfrm rot="16200000">
            <a:off x="5763322" y="3214045"/>
            <a:ext cx="661726" cy="4466516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84" y="3144245"/>
            <a:ext cx="1766370" cy="1803953"/>
          </a:xfrm>
          <a:prstGeom prst="rect">
            <a:avLst/>
          </a:prstGeom>
        </p:spPr>
      </p:pic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646451" y="5281628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21697" y="5833608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782147" y="5466294"/>
            <a:ext cx="1322731" cy="49718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49378" y="5963478"/>
            <a:ext cx="1655500" cy="5479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89457" y="5667710"/>
            <a:ext cx="306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Instead, we return similar results to both queries 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5400000">
                <a:off x="5675712" y="5562723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675712" y="5562723"/>
                <a:ext cx="4681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8583254" y="2394600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44800" y="1612900"/>
            <a:ext cx="815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Government</a:t>
            </a:r>
            <a:r>
              <a:rPr lang="en-US" sz="2400" dirty="0"/>
              <a:t>, company, research centers collect personal information and analyze </a:t>
            </a:r>
            <a:r>
              <a:rPr lang="en-US" sz="2400" dirty="0" smtClean="0"/>
              <a:t>them. </a:t>
            </a:r>
          </a:p>
          <a:p>
            <a:endParaRPr lang="en-US" sz="2400" dirty="0" smtClean="0"/>
          </a:p>
          <a:p>
            <a:r>
              <a:rPr lang="en-US" sz="2400" dirty="0" smtClean="0"/>
              <a:t>Social </a:t>
            </a:r>
            <a:r>
              <a:rPr lang="en-US" sz="2400" dirty="0"/>
              <a:t>networks: Facebook, LinkedIn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YouTube </a:t>
            </a:r>
            <a:r>
              <a:rPr lang="en-US" sz="2400" dirty="0"/>
              <a:t>&amp; Amazon use viewing/buying records for recommendations.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75941" y="849868"/>
            <a:ext cx="3503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Privacy is everywhere.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54188" y="1393650"/>
            <a:ext cx="1190474" cy="13779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895" y="5110221"/>
            <a:ext cx="4148571" cy="17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08518" y="28367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sp>
        <p:nvSpPr>
          <p:cNvPr id="56" name="Curved Right Arrow 55"/>
          <p:cNvSpPr/>
          <p:nvPr/>
        </p:nvSpPr>
        <p:spPr>
          <a:xfrm rot="16200000">
            <a:off x="5982086" y="3445303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62" name="Curved Right Arrow 61"/>
          <p:cNvSpPr/>
          <p:nvPr/>
        </p:nvSpPr>
        <p:spPr>
          <a:xfrm rot="16200000">
            <a:off x="5763322" y="3214045"/>
            <a:ext cx="661726" cy="4466516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84" y="3144245"/>
            <a:ext cx="1766370" cy="1803953"/>
          </a:xfrm>
          <a:prstGeom prst="rect">
            <a:avLst/>
          </a:prstGeom>
        </p:spPr>
      </p:pic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646451" y="5281628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21697" y="5833608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782147" y="5466294"/>
            <a:ext cx="1322731" cy="49718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49378" y="5963478"/>
            <a:ext cx="1655500" cy="5479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5400000">
                <a:off x="5675712" y="5562723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675712" y="5562723"/>
                <a:ext cx="4681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8038662" y="5523421"/>
            <a:ext cx="373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This promises that similar information will be learnt no matter if Alice is in the dataset or not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83254" y="2394600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4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37113" y="2080591"/>
            <a:ext cx="7659020" cy="208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Differential privacy promises </a:t>
            </a:r>
            <a:r>
              <a:rPr lang="en-US" sz="3600" dirty="0" smtClean="0"/>
              <a:t>individuals that </a:t>
            </a:r>
            <a:r>
              <a:rPr lang="en-US" sz="3600" dirty="0" smtClean="0">
                <a:solidFill>
                  <a:schemeClr val="accent1"/>
                </a:solidFill>
              </a:rPr>
              <a:t>no more </a:t>
            </a:r>
            <a:r>
              <a:rPr lang="en-US" sz="3600" i="1" dirty="0">
                <a:solidFill>
                  <a:schemeClr val="accent1"/>
                </a:solidFill>
              </a:rPr>
              <a:t>additional </a:t>
            </a:r>
            <a:r>
              <a:rPr lang="en-US" sz="3600" dirty="0" smtClean="0">
                <a:solidFill>
                  <a:schemeClr val="accent1"/>
                </a:solidFill>
              </a:rPr>
              <a:t>harm </a:t>
            </a:r>
            <a:r>
              <a:rPr lang="en-US" sz="3600" dirty="0" smtClean="0"/>
              <a:t>they may face whether their data is IN the dataset or NOT 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1811130"/>
            <a:ext cx="3048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03841" y="2507938"/>
            <a:ext cx="6678359" cy="7634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How can </a:t>
            </a:r>
            <a:r>
              <a:rPr lang="en-US" sz="3600" smtClean="0"/>
              <a:t>we achieve this?</a:t>
            </a:r>
            <a:endParaRPr lang="en-US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1811130"/>
            <a:ext cx="3048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65631" y="158894"/>
            <a:ext cx="6678359" cy="7634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How can </a:t>
            </a:r>
            <a:r>
              <a:rPr lang="en-US" sz="3600" smtClean="0"/>
              <a:t>we achieve this?</a:t>
            </a:r>
            <a:endParaRPr lang="en-US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4" y="1811130"/>
            <a:ext cx="3048000" cy="248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65675" y="1340134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0008" y="2113620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7" name="Up Arrow 6"/>
          <p:cNvSpPr/>
          <p:nvPr/>
        </p:nvSpPr>
        <p:spPr>
          <a:xfrm rot="10800000">
            <a:off x="10169284" y="2106805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18348" y="1744288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84" y="2614905"/>
            <a:ext cx="2832100" cy="1701800"/>
          </a:xfrm>
          <a:prstGeom prst="rect">
            <a:avLst/>
          </a:prstGeom>
        </p:spPr>
      </p:pic>
      <p:sp>
        <p:nvSpPr>
          <p:cNvPr id="10" name="Curved Right Arrow 9"/>
          <p:cNvSpPr/>
          <p:nvPr/>
        </p:nvSpPr>
        <p:spPr>
          <a:xfrm rot="5400000">
            <a:off x="7181469" y="871112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9288" y="1750154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sp>
        <p:nvSpPr>
          <p:cNvPr id="12" name="Curved Right Arrow 11"/>
          <p:cNvSpPr/>
          <p:nvPr/>
        </p:nvSpPr>
        <p:spPr>
          <a:xfrm rot="16200000">
            <a:off x="7253576" y="2722200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020" y="2830035"/>
            <a:ext cx="1015689" cy="1082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97690" y="2585176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Curved Right Arrow 14"/>
          <p:cNvSpPr/>
          <p:nvPr/>
        </p:nvSpPr>
        <p:spPr>
          <a:xfrm rot="5400000">
            <a:off x="6855451" y="-407297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76391" y="1069364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17" name="Curved Right Arrow 16"/>
          <p:cNvSpPr/>
          <p:nvPr/>
        </p:nvSpPr>
        <p:spPr>
          <a:xfrm rot="16200000">
            <a:off x="7034812" y="2490942"/>
            <a:ext cx="661726" cy="4466516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574" y="2421142"/>
            <a:ext cx="1766370" cy="1803953"/>
          </a:xfrm>
          <a:prstGeom prst="rect">
            <a:avLst/>
          </a:prstGeom>
        </p:spPr>
      </p:pic>
      <p:sp>
        <p:nvSpPr>
          <p:cNvPr id="20" name="Left Arrow 19"/>
          <p:cNvSpPr/>
          <p:nvPr/>
        </p:nvSpPr>
        <p:spPr>
          <a:xfrm>
            <a:off x="5174000" y="3122335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17941" y="4558525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3187" y="5110505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8053637" y="4743191"/>
            <a:ext cx="1322731" cy="49718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720868" y="5240375"/>
            <a:ext cx="1655500" cy="5479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 rot="5400000">
                <a:off x="6947202" y="4839620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47202" y="4839620"/>
                <a:ext cx="46811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867255" y="5055709"/>
            <a:ext cx="37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can we </a:t>
            </a:r>
            <a:r>
              <a:rPr lang="en-US" smtClean="0">
                <a:solidFill>
                  <a:srgbClr val="FF0000"/>
                </a:solidFill>
              </a:rPr>
              <a:t>achieve this?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6320175" y="4343828"/>
            <a:ext cx="5689291" cy="1512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7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We add a </a:t>
            </a:r>
            <a:r>
              <a:rPr lang="en-US" sz="2400" dirty="0" smtClean="0">
                <a:solidFill>
                  <a:schemeClr val="accent1"/>
                </a:solidFill>
              </a:rPr>
              <a:t>randomized function </a:t>
            </a:r>
            <a:r>
              <a:rPr lang="en-US" sz="2400" dirty="0" smtClean="0"/>
              <a:t>between true answer and the final response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08518" y="28367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603876" y="2404219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84" y="3144245"/>
            <a:ext cx="1766370" cy="1803953"/>
          </a:xfrm>
          <a:prstGeom prst="rect">
            <a:avLst/>
          </a:prstGeom>
        </p:spPr>
      </p:pic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851156">
            <a:off x="6253247" y="5325282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 rot="14940007">
            <a:off x="6362737" y="4231649"/>
            <a:ext cx="506052" cy="28146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 rot="15192049">
            <a:off x="6189007" y="4074536"/>
            <a:ext cx="790851" cy="39401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20269032">
            <a:off x="6327776" y="5943674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3564880" y="5022550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39" name="Curved Right Arrow 38"/>
          <p:cNvSpPr/>
          <p:nvPr/>
        </p:nvSpPr>
        <p:spPr>
          <a:xfrm rot="19449323">
            <a:off x="2558505" y="4987251"/>
            <a:ext cx="579730" cy="1125512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4481058" y="4676773"/>
            <a:ext cx="484632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81593" y="4599849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45620" y="522637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16711" y="1586935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8360" y="2815472"/>
            <a:ext cx="4241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randomized function here is used to </a:t>
            </a:r>
            <a:r>
              <a:rPr lang="en-US" dirty="0" smtClean="0"/>
              <a:t>PERTURB </a:t>
            </a:r>
            <a:r>
              <a:rPr lang="en-US" dirty="0"/>
              <a:t>the </a:t>
            </a:r>
            <a:r>
              <a:rPr lang="en-US" dirty="0" smtClean="0"/>
              <a:t>TRUE </a:t>
            </a:r>
            <a:r>
              <a:rPr lang="en-US" dirty="0"/>
              <a:t>answer to a query by </a:t>
            </a:r>
            <a:r>
              <a:rPr lang="en-US" dirty="0">
                <a:solidFill>
                  <a:schemeClr val="accent1"/>
                </a:solidFill>
              </a:rPr>
              <a:t>adding random noise </a:t>
            </a:r>
            <a:r>
              <a:rPr lang="en-US" dirty="0"/>
              <a:t>generated by a </a:t>
            </a:r>
            <a:r>
              <a:rPr lang="en-US" dirty="0" smtClean="0"/>
              <a:t>distribution: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559145"/>
            <a:ext cx="393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randomized function?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54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16711" y="1586935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8360" y="2815472"/>
            <a:ext cx="4241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randomized function here is used to </a:t>
            </a:r>
            <a:r>
              <a:rPr lang="en-US" dirty="0" smtClean="0"/>
              <a:t>PERTURB </a:t>
            </a:r>
            <a:r>
              <a:rPr lang="en-US" dirty="0"/>
              <a:t>the </a:t>
            </a:r>
            <a:r>
              <a:rPr lang="en-US" dirty="0" smtClean="0"/>
              <a:t>TRUE </a:t>
            </a:r>
            <a:r>
              <a:rPr lang="en-US" dirty="0"/>
              <a:t>answer to a query by </a:t>
            </a:r>
            <a:r>
              <a:rPr lang="en-US" dirty="0">
                <a:solidFill>
                  <a:schemeClr val="accent1"/>
                </a:solidFill>
              </a:rPr>
              <a:t>adding random noise </a:t>
            </a:r>
            <a:r>
              <a:rPr lang="en-US" dirty="0"/>
              <a:t>generated by a </a:t>
            </a:r>
            <a:r>
              <a:rPr lang="en-US" dirty="0" smtClean="0"/>
              <a:t>distribution:</a:t>
            </a:r>
            <a:endParaRPr lang="en-US" dirty="0"/>
          </a:p>
          <a:p>
            <a:r>
              <a:rPr lang="en-US" dirty="0" smtClean="0"/>
              <a:t>Instead of answering 3, we may get the answer 2.1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29615">
            <a:off x="3802723" y="1267457"/>
            <a:ext cx="1505840" cy="156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0" y="559145"/>
            <a:ext cx="393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randomized function?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604" y="1368296"/>
            <a:ext cx="3194441" cy="269900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8695" y="113327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Answer: 3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8271013" y="2366348"/>
            <a:ext cx="13785" cy="140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17791" y="2047591"/>
            <a:ext cx="151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Answer</a:t>
            </a:r>
            <a:r>
              <a:rPr lang="en-US" sz="1600" smtClean="0"/>
              <a:t>: A = 2.1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4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16711" y="1586935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8360" y="2815472"/>
            <a:ext cx="4241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randomized function here is used to </a:t>
            </a:r>
            <a:r>
              <a:rPr lang="en-US" dirty="0" smtClean="0"/>
              <a:t>PERTURB </a:t>
            </a:r>
            <a:r>
              <a:rPr lang="en-US" dirty="0"/>
              <a:t>the </a:t>
            </a:r>
            <a:r>
              <a:rPr lang="en-US" dirty="0" smtClean="0"/>
              <a:t>TRUE </a:t>
            </a:r>
            <a:r>
              <a:rPr lang="en-US" dirty="0"/>
              <a:t>answer to a query by </a:t>
            </a:r>
            <a:r>
              <a:rPr lang="en-US" dirty="0">
                <a:solidFill>
                  <a:schemeClr val="accent1"/>
                </a:solidFill>
              </a:rPr>
              <a:t>adding random noise </a:t>
            </a:r>
            <a:r>
              <a:rPr lang="en-US" dirty="0"/>
              <a:t>generated by a </a:t>
            </a:r>
            <a:r>
              <a:rPr lang="en-US" dirty="0" smtClean="0"/>
              <a:t>distribution:</a:t>
            </a:r>
            <a:endParaRPr lang="en-US" dirty="0"/>
          </a:p>
          <a:p>
            <a:r>
              <a:rPr lang="en-US" dirty="0" smtClean="0"/>
              <a:t>Instead of answering 3, we may get the answer 2.1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29615">
            <a:off x="3802723" y="1267457"/>
            <a:ext cx="1505840" cy="156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0" y="559145"/>
            <a:ext cx="393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randomized function?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604" y="1368296"/>
            <a:ext cx="3194441" cy="269900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8695" y="113327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Answer: 3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8271013" y="2366348"/>
            <a:ext cx="13785" cy="140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17791" y="2047591"/>
            <a:ext cx="151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Answer</a:t>
            </a:r>
            <a:r>
              <a:rPr lang="en-US" sz="1600" smtClean="0"/>
              <a:t>: A = 2.1</a:t>
            </a:r>
            <a:endParaRPr lang="en-US" sz="1600" dirty="0"/>
          </a:p>
        </p:txBody>
      </p:sp>
      <p:sp>
        <p:nvSpPr>
          <p:cNvPr id="9" name="Freeform 8"/>
          <p:cNvSpPr/>
          <p:nvPr/>
        </p:nvSpPr>
        <p:spPr>
          <a:xfrm>
            <a:off x="6692900" y="1778000"/>
            <a:ext cx="1168400" cy="1917700"/>
          </a:xfrm>
          <a:custGeom>
            <a:avLst/>
            <a:gdLst>
              <a:gd name="connsiteX0" fmla="*/ 0 w 1168400"/>
              <a:gd name="connsiteY0" fmla="*/ 1917700 h 1917700"/>
              <a:gd name="connsiteX1" fmla="*/ 127000 w 1168400"/>
              <a:gd name="connsiteY1" fmla="*/ 1841500 h 1917700"/>
              <a:gd name="connsiteX2" fmla="*/ 165100 w 1168400"/>
              <a:gd name="connsiteY2" fmla="*/ 1816100 h 1917700"/>
              <a:gd name="connsiteX3" fmla="*/ 190500 w 1168400"/>
              <a:gd name="connsiteY3" fmla="*/ 1778000 h 1917700"/>
              <a:gd name="connsiteX4" fmla="*/ 228600 w 1168400"/>
              <a:gd name="connsiteY4" fmla="*/ 1765300 h 1917700"/>
              <a:gd name="connsiteX5" fmla="*/ 241300 w 1168400"/>
              <a:gd name="connsiteY5" fmla="*/ 1727200 h 1917700"/>
              <a:gd name="connsiteX6" fmla="*/ 368300 w 1168400"/>
              <a:gd name="connsiteY6" fmla="*/ 1612900 h 1917700"/>
              <a:gd name="connsiteX7" fmla="*/ 444500 w 1168400"/>
              <a:gd name="connsiteY7" fmla="*/ 1524000 h 1917700"/>
              <a:gd name="connsiteX8" fmla="*/ 508000 w 1168400"/>
              <a:gd name="connsiteY8" fmla="*/ 1460500 h 1917700"/>
              <a:gd name="connsiteX9" fmla="*/ 533400 w 1168400"/>
              <a:gd name="connsiteY9" fmla="*/ 1409700 h 1917700"/>
              <a:gd name="connsiteX10" fmla="*/ 596900 w 1168400"/>
              <a:gd name="connsiteY10" fmla="*/ 1320800 h 1917700"/>
              <a:gd name="connsiteX11" fmla="*/ 609600 w 1168400"/>
              <a:gd name="connsiteY11" fmla="*/ 1282700 h 1917700"/>
              <a:gd name="connsiteX12" fmla="*/ 635000 w 1168400"/>
              <a:gd name="connsiteY12" fmla="*/ 1244600 h 1917700"/>
              <a:gd name="connsiteX13" fmla="*/ 660400 w 1168400"/>
              <a:gd name="connsiteY13" fmla="*/ 1193800 h 1917700"/>
              <a:gd name="connsiteX14" fmla="*/ 711200 w 1168400"/>
              <a:gd name="connsiteY14" fmla="*/ 1117600 h 1917700"/>
              <a:gd name="connsiteX15" fmla="*/ 736600 w 1168400"/>
              <a:gd name="connsiteY15" fmla="*/ 1079500 h 1917700"/>
              <a:gd name="connsiteX16" fmla="*/ 774700 w 1168400"/>
              <a:gd name="connsiteY16" fmla="*/ 1003300 h 1917700"/>
              <a:gd name="connsiteX17" fmla="*/ 800100 w 1168400"/>
              <a:gd name="connsiteY17" fmla="*/ 927100 h 1917700"/>
              <a:gd name="connsiteX18" fmla="*/ 825500 w 1168400"/>
              <a:gd name="connsiteY18" fmla="*/ 889000 h 1917700"/>
              <a:gd name="connsiteX19" fmla="*/ 850900 w 1168400"/>
              <a:gd name="connsiteY19" fmla="*/ 812800 h 1917700"/>
              <a:gd name="connsiteX20" fmla="*/ 863600 w 1168400"/>
              <a:gd name="connsiteY20" fmla="*/ 774700 h 1917700"/>
              <a:gd name="connsiteX21" fmla="*/ 901700 w 1168400"/>
              <a:gd name="connsiteY21" fmla="*/ 698500 h 1917700"/>
              <a:gd name="connsiteX22" fmla="*/ 927100 w 1168400"/>
              <a:gd name="connsiteY22" fmla="*/ 660400 h 1917700"/>
              <a:gd name="connsiteX23" fmla="*/ 952500 w 1168400"/>
              <a:gd name="connsiteY23" fmla="*/ 584200 h 1917700"/>
              <a:gd name="connsiteX24" fmla="*/ 977900 w 1168400"/>
              <a:gd name="connsiteY24" fmla="*/ 508000 h 1917700"/>
              <a:gd name="connsiteX25" fmla="*/ 1003300 w 1168400"/>
              <a:gd name="connsiteY25" fmla="*/ 431800 h 1917700"/>
              <a:gd name="connsiteX26" fmla="*/ 1016000 w 1168400"/>
              <a:gd name="connsiteY26" fmla="*/ 393700 h 1917700"/>
              <a:gd name="connsiteX27" fmla="*/ 1054100 w 1168400"/>
              <a:gd name="connsiteY27" fmla="*/ 266700 h 1917700"/>
              <a:gd name="connsiteX28" fmla="*/ 1079500 w 1168400"/>
              <a:gd name="connsiteY28" fmla="*/ 190500 h 1917700"/>
              <a:gd name="connsiteX29" fmla="*/ 1092200 w 1168400"/>
              <a:gd name="connsiteY29" fmla="*/ 152400 h 1917700"/>
              <a:gd name="connsiteX30" fmla="*/ 1130300 w 1168400"/>
              <a:gd name="connsiteY30" fmla="*/ 76200 h 1917700"/>
              <a:gd name="connsiteX31" fmla="*/ 1155700 w 1168400"/>
              <a:gd name="connsiteY31" fmla="*/ 38100 h 1917700"/>
              <a:gd name="connsiteX32" fmla="*/ 1168400 w 1168400"/>
              <a:gd name="connsiteY32" fmla="*/ 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68400" h="1917700">
                <a:moveTo>
                  <a:pt x="0" y="1917700"/>
                </a:moveTo>
                <a:cubicBezTo>
                  <a:pt x="78104" y="1878648"/>
                  <a:pt x="35048" y="1902802"/>
                  <a:pt x="127000" y="1841500"/>
                </a:cubicBezTo>
                <a:lnTo>
                  <a:pt x="165100" y="1816100"/>
                </a:lnTo>
                <a:cubicBezTo>
                  <a:pt x="173567" y="1803400"/>
                  <a:pt x="178581" y="1787535"/>
                  <a:pt x="190500" y="1778000"/>
                </a:cubicBezTo>
                <a:cubicBezTo>
                  <a:pt x="200953" y="1769637"/>
                  <a:pt x="219134" y="1774766"/>
                  <a:pt x="228600" y="1765300"/>
                </a:cubicBezTo>
                <a:cubicBezTo>
                  <a:pt x="238066" y="1755834"/>
                  <a:pt x="232730" y="1737484"/>
                  <a:pt x="241300" y="1727200"/>
                </a:cubicBezTo>
                <a:cubicBezTo>
                  <a:pt x="298425" y="1658650"/>
                  <a:pt x="315166" y="1719167"/>
                  <a:pt x="368300" y="1612900"/>
                </a:cubicBezTo>
                <a:cubicBezTo>
                  <a:pt x="417912" y="1513676"/>
                  <a:pt x="362068" y="1606432"/>
                  <a:pt x="444500" y="1524000"/>
                </a:cubicBezTo>
                <a:cubicBezTo>
                  <a:pt x="529167" y="1439333"/>
                  <a:pt x="406400" y="1528233"/>
                  <a:pt x="508000" y="1460500"/>
                </a:cubicBezTo>
                <a:cubicBezTo>
                  <a:pt x="516467" y="1443567"/>
                  <a:pt x="523366" y="1425754"/>
                  <a:pt x="533400" y="1409700"/>
                </a:cubicBezTo>
                <a:cubicBezTo>
                  <a:pt x="547782" y="1386689"/>
                  <a:pt x="583466" y="1347667"/>
                  <a:pt x="596900" y="1320800"/>
                </a:cubicBezTo>
                <a:cubicBezTo>
                  <a:pt x="602887" y="1308826"/>
                  <a:pt x="603613" y="1294674"/>
                  <a:pt x="609600" y="1282700"/>
                </a:cubicBezTo>
                <a:cubicBezTo>
                  <a:pt x="616426" y="1269048"/>
                  <a:pt x="627427" y="1257852"/>
                  <a:pt x="635000" y="1244600"/>
                </a:cubicBezTo>
                <a:cubicBezTo>
                  <a:pt x="644393" y="1228162"/>
                  <a:pt x="650660" y="1210034"/>
                  <a:pt x="660400" y="1193800"/>
                </a:cubicBezTo>
                <a:cubicBezTo>
                  <a:pt x="676106" y="1167623"/>
                  <a:pt x="694267" y="1143000"/>
                  <a:pt x="711200" y="1117600"/>
                </a:cubicBezTo>
                <a:cubicBezTo>
                  <a:pt x="719667" y="1104900"/>
                  <a:pt x="731773" y="1093980"/>
                  <a:pt x="736600" y="1079500"/>
                </a:cubicBezTo>
                <a:cubicBezTo>
                  <a:pt x="782917" y="940549"/>
                  <a:pt x="709048" y="1151016"/>
                  <a:pt x="774700" y="1003300"/>
                </a:cubicBezTo>
                <a:cubicBezTo>
                  <a:pt x="785574" y="978834"/>
                  <a:pt x="785248" y="949377"/>
                  <a:pt x="800100" y="927100"/>
                </a:cubicBezTo>
                <a:cubicBezTo>
                  <a:pt x="808567" y="914400"/>
                  <a:pt x="819301" y="902948"/>
                  <a:pt x="825500" y="889000"/>
                </a:cubicBezTo>
                <a:cubicBezTo>
                  <a:pt x="836374" y="864534"/>
                  <a:pt x="842433" y="838200"/>
                  <a:pt x="850900" y="812800"/>
                </a:cubicBezTo>
                <a:cubicBezTo>
                  <a:pt x="855133" y="800100"/>
                  <a:pt x="856174" y="785839"/>
                  <a:pt x="863600" y="774700"/>
                </a:cubicBezTo>
                <a:cubicBezTo>
                  <a:pt x="936393" y="665511"/>
                  <a:pt x="849120" y="803660"/>
                  <a:pt x="901700" y="698500"/>
                </a:cubicBezTo>
                <a:cubicBezTo>
                  <a:pt x="908526" y="684848"/>
                  <a:pt x="920901" y="674348"/>
                  <a:pt x="927100" y="660400"/>
                </a:cubicBezTo>
                <a:cubicBezTo>
                  <a:pt x="937974" y="635934"/>
                  <a:pt x="944033" y="609600"/>
                  <a:pt x="952500" y="584200"/>
                </a:cubicBezTo>
                <a:lnTo>
                  <a:pt x="977900" y="508000"/>
                </a:lnTo>
                <a:lnTo>
                  <a:pt x="1003300" y="431800"/>
                </a:lnTo>
                <a:cubicBezTo>
                  <a:pt x="1007533" y="419100"/>
                  <a:pt x="1012753" y="406687"/>
                  <a:pt x="1016000" y="393700"/>
                </a:cubicBezTo>
                <a:cubicBezTo>
                  <a:pt x="1035194" y="316925"/>
                  <a:pt x="1023180" y="359459"/>
                  <a:pt x="1054100" y="266700"/>
                </a:cubicBezTo>
                <a:lnTo>
                  <a:pt x="1079500" y="190500"/>
                </a:lnTo>
                <a:cubicBezTo>
                  <a:pt x="1083733" y="177800"/>
                  <a:pt x="1084774" y="163539"/>
                  <a:pt x="1092200" y="152400"/>
                </a:cubicBezTo>
                <a:cubicBezTo>
                  <a:pt x="1164993" y="43211"/>
                  <a:pt x="1077720" y="181360"/>
                  <a:pt x="1130300" y="76200"/>
                </a:cubicBezTo>
                <a:cubicBezTo>
                  <a:pt x="1137126" y="62548"/>
                  <a:pt x="1148874" y="51752"/>
                  <a:pt x="1155700" y="38100"/>
                </a:cubicBezTo>
                <a:cubicBezTo>
                  <a:pt x="1161687" y="26126"/>
                  <a:pt x="1168400" y="0"/>
                  <a:pt x="1168400" y="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886700" y="1841500"/>
            <a:ext cx="1219200" cy="1816134"/>
          </a:xfrm>
          <a:custGeom>
            <a:avLst/>
            <a:gdLst>
              <a:gd name="connsiteX0" fmla="*/ 0 w 1219200"/>
              <a:gd name="connsiteY0" fmla="*/ 0 h 1816134"/>
              <a:gd name="connsiteX1" fmla="*/ 38100 w 1219200"/>
              <a:gd name="connsiteY1" fmla="*/ 88900 h 1816134"/>
              <a:gd name="connsiteX2" fmla="*/ 63500 w 1219200"/>
              <a:gd name="connsiteY2" fmla="*/ 165100 h 1816134"/>
              <a:gd name="connsiteX3" fmla="*/ 88900 w 1219200"/>
              <a:gd name="connsiteY3" fmla="*/ 203200 h 1816134"/>
              <a:gd name="connsiteX4" fmla="*/ 127000 w 1219200"/>
              <a:gd name="connsiteY4" fmla="*/ 317500 h 1816134"/>
              <a:gd name="connsiteX5" fmla="*/ 139700 w 1219200"/>
              <a:gd name="connsiteY5" fmla="*/ 355600 h 1816134"/>
              <a:gd name="connsiteX6" fmla="*/ 190500 w 1219200"/>
              <a:gd name="connsiteY6" fmla="*/ 469900 h 1816134"/>
              <a:gd name="connsiteX7" fmla="*/ 203200 w 1219200"/>
              <a:gd name="connsiteY7" fmla="*/ 508000 h 1816134"/>
              <a:gd name="connsiteX8" fmla="*/ 228600 w 1219200"/>
              <a:gd name="connsiteY8" fmla="*/ 546100 h 1816134"/>
              <a:gd name="connsiteX9" fmla="*/ 266700 w 1219200"/>
              <a:gd name="connsiteY9" fmla="*/ 660400 h 1816134"/>
              <a:gd name="connsiteX10" fmla="*/ 304800 w 1219200"/>
              <a:gd name="connsiteY10" fmla="*/ 774700 h 1816134"/>
              <a:gd name="connsiteX11" fmla="*/ 317500 w 1219200"/>
              <a:gd name="connsiteY11" fmla="*/ 812800 h 1816134"/>
              <a:gd name="connsiteX12" fmla="*/ 330200 w 1219200"/>
              <a:gd name="connsiteY12" fmla="*/ 863600 h 1816134"/>
              <a:gd name="connsiteX13" fmla="*/ 355600 w 1219200"/>
              <a:gd name="connsiteY13" fmla="*/ 901700 h 1816134"/>
              <a:gd name="connsiteX14" fmla="*/ 368300 w 1219200"/>
              <a:gd name="connsiteY14" fmla="*/ 939800 h 1816134"/>
              <a:gd name="connsiteX15" fmla="*/ 457200 w 1219200"/>
              <a:gd name="connsiteY15" fmla="*/ 1054100 h 1816134"/>
              <a:gd name="connsiteX16" fmla="*/ 482600 w 1219200"/>
              <a:gd name="connsiteY16" fmla="*/ 1092200 h 1816134"/>
              <a:gd name="connsiteX17" fmla="*/ 520700 w 1219200"/>
              <a:gd name="connsiteY17" fmla="*/ 1130300 h 1816134"/>
              <a:gd name="connsiteX18" fmla="*/ 571500 w 1219200"/>
              <a:gd name="connsiteY18" fmla="*/ 1219200 h 1816134"/>
              <a:gd name="connsiteX19" fmla="*/ 584200 w 1219200"/>
              <a:gd name="connsiteY19" fmla="*/ 1257300 h 1816134"/>
              <a:gd name="connsiteX20" fmla="*/ 647700 w 1219200"/>
              <a:gd name="connsiteY20" fmla="*/ 1333500 h 1816134"/>
              <a:gd name="connsiteX21" fmla="*/ 660400 w 1219200"/>
              <a:gd name="connsiteY21" fmla="*/ 1371600 h 1816134"/>
              <a:gd name="connsiteX22" fmla="*/ 711200 w 1219200"/>
              <a:gd name="connsiteY22" fmla="*/ 1447800 h 1816134"/>
              <a:gd name="connsiteX23" fmla="*/ 787400 w 1219200"/>
              <a:gd name="connsiteY23" fmla="*/ 1600200 h 1816134"/>
              <a:gd name="connsiteX24" fmla="*/ 812800 w 1219200"/>
              <a:gd name="connsiteY24" fmla="*/ 1638300 h 1816134"/>
              <a:gd name="connsiteX25" fmla="*/ 889000 w 1219200"/>
              <a:gd name="connsiteY25" fmla="*/ 1689100 h 1816134"/>
              <a:gd name="connsiteX26" fmla="*/ 927100 w 1219200"/>
              <a:gd name="connsiteY26" fmla="*/ 1714500 h 1816134"/>
              <a:gd name="connsiteX27" fmla="*/ 965200 w 1219200"/>
              <a:gd name="connsiteY27" fmla="*/ 1727200 h 1816134"/>
              <a:gd name="connsiteX28" fmla="*/ 1003300 w 1219200"/>
              <a:gd name="connsiteY28" fmla="*/ 1752600 h 1816134"/>
              <a:gd name="connsiteX29" fmla="*/ 1079500 w 1219200"/>
              <a:gd name="connsiteY29" fmla="*/ 1778000 h 1816134"/>
              <a:gd name="connsiteX30" fmla="*/ 1168400 w 1219200"/>
              <a:gd name="connsiteY30" fmla="*/ 1803400 h 1816134"/>
              <a:gd name="connsiteX31" fmla="*/ 1219200 w 1219200"/>
              <a:gd name="connsiteY31" fmla="*/ 1816100 h 181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" h="1816134">
                <a:moveTo>
                  <a:pt x="0" y="0"/>
                </a:moveTo>
                <a:cubicBezTo>
                  <a:pt x="33595" y="134381"/>
                  <a:pt x="-12017" y="-23864"/>
                  <a:pt x="38100" y="88900"/>
                </a:cubicBezTo>
                <a:cubicBezTo>
                  <a:pt x="48974" y="113366"/>
                  <a:pt x="48648" y="142823"/>
                  <a:pt x="63500" y="165100"/>
                </a:cubicBezTo>
                <a:cubicBezTo>
                  <a:pt x="71967" y="177800"/>
                  <a:pt x="82701" y="189252"/>
                  <a:pt x="88900" y="203200"/>
                </a:cubicBezTo>
                <a:lnTo>
                  <a:pt x="127000" y="317500"/>
                </a:lnTo>
                <a:cubicBezTo>
                  <a:pt x="131233" y="330200"/>
                  <a:pt x="132274" y="344461"/>
                  <a:pt x="139700" y="355600"/>
                </a:cubicBezTo>
                <a:cubicBezTo>
                  <a:pt x="179952" y="415977"/>
                  <a:pt x="160273" y="379220"/>
                  <a:pt x="190500" y="469900"/>
                </a:cubicBezTo>
                <a:cubicBezTo>
                  <a:pt x="194733" y="482600"/>
                  <a:pt x="195774" y="496861"/>
                  <a:pt x="203200" y="508000"/>
                </a:cubicBezTo>
                <a:cubicBezTo>
                  <a:pt x="211667" y="520700"/>
                  <a:pt x="222401" y="532152"/>
                  <a:pt x="228600" y="546100"/>
                </a:cubicBezTo>
                <a:lnTo>
                  <a:pt x="266700" y="660400"/>
                </a:lnTo>
                <a:lnTo>
                  <a:pt x="304800" y="774700"/>
                </a:lnTo>
                <a:cubicBezTo>
                  <a:pt x="309033" y="787400"/>
                  <a:pt x="314253" y="799813"/>
                  <a:pt x="317500" y="812800"/>
                </a:cubicBezTo>
                <a:cubicBezTo>
                  <a:pt x="321733" y="829733"/>
                  <a:pt x="323324" y="847557"/>
                  <a:pt x="330200" y="863600"/>
                </a:cubicBezTo>
                <a:cubicBezTo>
                  <a:pt x="336213" y="877629"/>
                  <a:pt x="348774" y="888048"/>
                  <a:pt x="355600" y="901700"/>
                </a:cubicBezTo>
                <a:cubicBezTo>
                  <a:pt x="361587" y="913674"/>
                  <a:pt x="361799" y="928098"/>
                  <a:pt x="368300" y="939800"/>
                </a:cubicBezTo>
                <a:cubicBezTo>
                  <a:pt x="432497" y="1055354"/>
                  <a:pt x="395494" y="980052"/>
                  <a:pt x="457200" y="1054100"/>
                </a:cubicBezTo>
                <a:cubicBezTo>
                  <a:pt x="466971" y="1065826"/>
                  <a:pt x="472829" y="1080474"/>
                  <a:pt x="482600" y="1092200"/>
                </a:cubicBezTo>
                <a:cubicBezTo>
                  <a:pt x="494098" y="1105998"/>
                  <a:pt x="509202" y="1116502"/>
                  <a:pt x="520700" y="1130300"/>
                </a:cubicBezTo>
                <a:cubicBezTo>
                  <a:pt x="539457" y="1152808"/>
                  <a:pt x="560540" y="1193626"/>
                  <a:pt x="571500" y="1219200"/>
                </a:cubicBezTo>
                <a:cubicBezTo>
                  <a:pt x="576773" y="1231505"/>
                  <a:pt x="576774" y="1246161"/>
                  <a:pt x="584200" y="1257300"/>
                </a:cubicBezTo>
                <a:cubicBezTo>
                  <a:pt x="640375" y="1341562"/>
                  <a:pt x="606149" y="1250398"/>
                  <a:pt x="647700" y="1333500"/>
                </a:cubicBezTo>
                <a:cubicBezTo>
                  <a:pt x="653687" y="1345474"/>
                  <a:pt x="653899" y="1359898"/>
                  <a:pt x="660400" y="1371600"/>
                </a:cubicBezTo>
                <a:cubicBezTo>
                  <a:pt x="675225" y="1398285"/>
                  <a:pt x="701547" y="1418840"/>
                  <a:pt x="711200" y="1447800"/>
                </a:cubicBezTo>
                <a:cubicBezTo>
                  <a:pt x="746253" y="1552960"/>
                  <a:pt x="721748" y="1501723"/>
                  <a:pt x="787400" y="1600200"/>
                </a:cubicBezTo>
                <a:cubicBezTo>
                  <a:pt x="795867" y="1612900"/>
                  <a:pt x="800100" y="1629833"/>
                  <a:pt x="812800" y="1638300"/>
                </a:cubicBezTo>
                <a:lnTo>
                  <a:pt x="889000" y="1689100"/>
                </a:lnTo>
                <a:cubicBezTo>
                  <a:pt x="901700" y="1697567"/>
                  <a:pt x="912620" y="1709673"/>
                  <a:pt x="927100" y="1714500"/>
                </a:cubicBezTo>
                <a:cubicBezTo>
                  <a:pt x="939800" y="1718733"/>
                  <a:pt x="953226" y="1721213"/>
                  <a:pt x="965200" y="1727200"/>
                </a:cubicBezTo>
                <a:cubicBezTo>
                  <a:pt x="978852" y="1734026"/>
                  <a:pt x="989352" y="1746401"/>
                  <a:pt x="1003300" y="1752600"/>
                </a:cubicBezTo>
                <a:cubicBezTo>
                  <a:pt x="1027766" y="1763474"/>
                  <a:pt x="1054100" y="1769533"/>
                  <a:pt x="1079500" y="1778000"/>
                </a:cubicBezTo>
                <a:cubicBezTo>
                  <a:pt x="1170851" y="1808450"/>
                  <a:pt x="1056772" y="1771506"/>
                  <a:pt x="1168400" y="1803400"/>
                </a:cubicBezTo>
                <a:cubicBezTo>
                  <a:pt x="1217535" y="1817439"/>
                  <a:pt x="1190893" y="1816100"/>
                  <a:pt x="1219200" y="181610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92523" y="44015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 distribution </a:t>
            </a:r>
            <a:r>
              <a:rPr lang="en-US" dirty="0"/>
              <a:t>describes the probability </a:t>
            </a:r>
            <a:r>
              <a:rPr lang="en-US" dirty="0" smtClean="0"/>
              <a:t>of any </a:t>
            </a:r>
            <a:r>
              <a:rPr lang="en-US" dirty="0"/>
              <a:t>random answer. </a:t>
            </a:r>
          </a:p>
        </p:txBody>
      </p:sp>
    </p:spTree>
    <p:extLst>
      <p:ext uri="{BB962C8B-B14F-4D97-AF65-F5344CB8AC3E}">
        <p14:creationId xmlns:p14="http://schemas.microsoft.com/office/powerpoint/2010/main" val="4998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16711" y="1586935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8360" y="2815472"/>
            <a:ext cx="4241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randomized function here is used to </a:t>
            </a:r>
            <a:r>
              <a:rPr lang="en-US" dirty="0" smtClean="0"/>
              <a:t>PERTURB </a:t>
            </a:r>
            <a:r>
              <a:rPr lang="en-US" dirty="0"/>
              <a:t>the </a:t>
            </a:r>
            <a:r>
              <a:rPr lang="en-US" dirty="0" smtClean="0"/>
              <a:t>TRUE </a:t>
            </a:r>
            <a:r>
              <a:rPr lang="en-US" dirty="0"/>
              <a:t>answer to a query by </a:t>
            </a:r>
            <a:r>
              <a:rPr lang="en-US" dirty="0">
                <a:solidFill>
                  <a:schemeClr val="accent1"/>
                </a:solidFill>
              </a:rPr>
              <a:t>adding random noise </a:t>
            </a:r>
            <a:r>
              <a:rPr lang="en-US" dirty="0"/>
              <a:t>generated by a </a:t>
            </a:r>
            <a:r>
              <a:rPr lang="en-US" dirty="0" smtClean="0"/>
              <a:t>distribution:</a:t>
            </a:r>
            <a:endParaRPr lang="en-US" dirty="0"/>
          </a:p>
          <a:p>
            <a:r>
              <a:rPr lang="en-US" dirty="0" smtClean="0"/>
              <a:t>Instead of answering 3, we may get the answer 2.1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29615">
            <a:off x="3802723" y="1267457"/>
            <a:ext cx="1505840" cy="156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0" y="559145"/>
            <a:ext cx="393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randomized function?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604" y="1368296"/>
            <a:ext cx="3194441" cy="269900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8695" y="113327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Answer: 3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8271013" y="2366348"/>
            <a:ext cx="13785" cy="140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17791" y="2047591"/>
            <a:ext cx="151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Answer</a:t>
            </a:r>
            <a:r>
              <a:rPr lang="en-US" sz="1600" smtClean="0"/>
              <a:t>: A = 2.1</a:t>
            </a:r>
            <a:endParaRPr lang="en-US" sz="1600" dirty="0"/>
          </a:p>
        </p:txBody>
      </p:sp>
      <p:sp>
        <p:nvSpPr>
          <p:cNvPr id="9" name="Freeform 8"/>
          <p:cNvSpPr/>
          <p:nvPr/>
        </p:nvSpPr>
        <p:spPr>
          <a:xfrm>
            <a:off x="6692900" y="1778000"/>
            <a:ext cx="1168400" cy="1917700"/>
          </a:xfrm>
          <a:custGeom>
            <a:avLst/>
            <a:gdLst>
              <a:gd name="connsiteX0" fmla="*/ 0 w 1168400"/>
              <a:gd name="connsiteY0" fmla="*/ 1917700 h 1917700"/>
              <a:gd name="connsiteX1" fmla="*/ 127000 w 1168400"/>
              <a:gd name="connsiteY1" fmla="*/ 1841500 h 1917700"/>
              <a:gd name="connsiteX2" fmla="*/ 165100 w 1168400"/>
              <a:gd name="connsiteY2" fmla="*/ 1816100 h 1917700"/>
              <a:gd name="connsiteX3" fmla="*/ 190500 w 1168400"/>
              <a:gd name="connsiteY3" fmla="*/ 1778000 h 1917700"/>
              <a:gd name="connsiteX4" fmla="*/ 228600 w 1168400"/>
              <a:gd name="connsiteY4" fmla="*/ 1765300 h 1917700"/>
              <a:gd name="connsiteX5" fmla="*/ 241300 w 1168400"/>
              <a:gd name="connsiteY5" fmla="*/ 1727200 h 1917700"/>
              <a:gd name="connsiteX6" fmla="*/ 368300 w 1168400"/>
              <a:gd name="connsiteY6" fmla="*/ 1612900 h 1917700"/>
              <a:gd name="connsiteX7" fmla="*/ 444500 w 1168400"/>
              <a:gd name="connsiteY7" fmla="*/ 1524000 h 1917700"/>
              <a:gd name="connsiteX8" fmla="*/ 508000 w 1168400"/>
              <a:gd name="connsiteY8" fmla="*/ 1460500 h 1917700"/>
              <a:gd name="connsiteX9" fmla="*/ 533400 w 1168400"/>
              <a:gd name="connsiteY9" fmla="*/ 1409700 h 1917700"/>
              <a:gd name="connsiteX10" fmla="*/ 596900 w 1168400"/>
              <a:gd name="connsiteY10" fmla="*/ 1320800 h 1917700"/>
              <a:gd name="connsiteX11" fmla="*/ 609600 w 1168400"/>
              <a:gd name="connsiteY11" fmla="*/ 1282700 h 1917700"/>
              <a:gd name="connsiteX12" fmla="*/ 635000 w 1168400"/>
              <a:gd name="connsiteY12" fmla="*/ 1244600 h 1917700"/>
              <a:gd name="connsiteX13" fmla="*/ 660400 w 1168400"/>
              <a:gd name="connsiteY13" fmla="*/ 1193800 h 1917700"/>
              <a:gd name="connsiteX14" fmla="*/ 711200 w 1168400"/>
              <a:gd name="connsiteY14" fmla="*/ 1117600 h 1917700"/>
              <a:gd name="connsiteX15" fmla="*/ 736600 w 1168400"/>
              <a:gd name="connsiteY15" fmla="*/ 1079500 h 1917700"/>
              <a:gd name="connsiteX16" fmla="*/ 774700 w 1168400"/>
              <a:gd name="connsiteY16" fmla="*/ 1003300 h 1917700"/>
              <a:gd name="connsiteX17" fmla="*/ 800100 w 1168400"/>
              <a:gd name="connsiteY17" fmla="*/ 927100 h 1917700"/>
              <a:gd name="connsiteX18" fmla="*/ 825500 w 1168400"/>
              <a:gd name="connsiteY18" fmla="*/ 889000 h 1917700"/>
              <a:gd name="connsiteX19" fmla="*/ 850900 w 1168400"/>
              <a:gd name="connsiteY19" fmla="*/ 812800 h 1917700"/>
              <a:gd name="connsiteX20" fmla="*/ 863600 w 1168400"/>
              <a:gd name="connsiteY20" fmla="*/ 774700 h 1917700"/>
              <a:gd name="connsiteX21" fmla="*/ 901700 w 1168400"/>
              <a:gd name="connsiteY21" fmla="*/ 698500 h 1917700"/>
              <a:gd name="connsiteX22" fmla="*/ 927100 w 1168400"/>
              <a:gd name="connsiteY22" fmla="*/ 660400 h 1917700"/>
              <a:gd name="connsiteX23" fmla="*/ 952500 w 1168400"/>
              <a:gd name="connsiteY23" fmla="*/ 584200 h 1917700"/>
              <a:gd name="connsiteX24" fmla="*/ 977900 w 1168400"/>
              <a:gd name="connsiteY24" fmla="*/ 508000 h 1917700"/>
              <a:gd name="connsiteX25" fmla="*/ 1003300 w 1168400"/>
              <a:gd name="connsiteY25" fmla="*/ 431800 h 1917700"/>
              <a:gd name="connsiteX26" fmla="*/ 1016000 w 1168400"/>
              <a:gd name="connsiteY26" fmla="*/ 393700 h 1917700"/>
              <a:gd name="connsiteX27" fmla="*/ 1054100 w 1168400"/>
              <a:gd name="connsiteY27" fmla="*/ 266700 h 1917700"/>
              <a:gd name="connsiteX28" fmla="*/ 1079500 w 1168400"/>
              <a:gd name="connsiteY28" fmla="*/ 190500 h 1917700"/>
              <a:gd name="connsiteX29" fmla="*/ 1092200 w 1168400"/>
              <a:gd name="connsiteY29" fmla="*/ 152400 h 1917700"/>
              <a:gd name="connsiteX30" fmla="*/ 1130300 w 1168400"/>
              <a:gd name="connsiteY30" fmla="*/ 76200 h 1917700"/>
              <a:gd name="connsiteX31" fmla="*/ 1155700 w 1168400"/>
              <a:gd name="connsiteY31" fmla="*/ 38100 h 1917700"/>
              <a:gd name="connsiteX32" fmla="*/ 1168400 w 1168400"/>
              <a:gd name="connsiteY32" fmla="*/ 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68400" h="1917700">
                <a:moveTo>
                  <a:pt x="0" y="1917700"/>
                </a:moveTo>
                <a:cubicBezTo>
                  <a:pt x="78104" y="1878648"/>
                  <a:pt x="35048" y="1902802"/>
                  <a:pt x="127000" y="1841500"/>
                </a:cubicBezTo>
                <a:lnTo>
                  <a:pt x="165100" y="1816100"/>
                </a:lnTo>
                <a:cubicBezTo>
                  <a:pt x="173567" y="1803400"/>
                  <a:pt x="178581" y="1787535"/>
                  <a:pt x="190500" y="1778000"/>
                </a:cubicBezTo>
                <a:cubicBezTo>
                  <a:pt x="200953" y="1769637"/>
                  <a:pt x="219134" y="1774766"/>
                  <a:pt x="228600" y="1765300"/>
                </a:cubicBezTo>
                <a:cubicBezTo>
                  <a:pt x="238066" y="1755834"/>
                  <a:pt x="232730" y="1737484"/>
                  <a:pt x="241300" y="1727200"/>
                </a:cubicBezTo>
                <a:cubicBezTo>
                  <a:pt x="298425" y="1658650"/>
                  <a:pt x="315166" y="1719167"/>
                  <a:pt x="368300" y="1612900"/>
                </a:cubicBezTo>
                <a:cubicBezTo>
                  <a:pt x="417912" y="1513676"/>
                  <a:pt x="362068" y="1606432"/>
                  <a:pt x="444500" y="1524000"/>
                </a:cubicBezTo>
                <a:cubicBezTo>
                  <a:pt x="529167" y="1439333"/>
                  <a:pt x="406400" y="1528233"/>
                  <a:pt x="508000" y="1460500"/>
                </a:cubicBezTo>
                <a:cubicBezTo>
                  <a:pt x="516467" y="1443567"/>
                  <a:pt x="523366" y="1425754"/>
                  <a:pt x="533400" y="1409700"/>
                </a:cubicBezTo>
                <a:cubicBezTo>
                  <a:pt x="547782" y="1386689"/>
                  <a:pt x="583466" y="1347667"/>
                  <a:pt x="596900" y="1320800"/>
                </a:cubicBezTo>
                <a:cubicBezTo>
                  <a:pt x="602887" y="1308826"/>
                  <a:pt x="603613" y="1294674"/>
                  <a:pt x="609600" y="1282700"/>
                </a:cubicBezTo>
                <a:cubicBezTo>
                  <a:pt x="616426" y="1269048"/>
                  <a:pt x="627427" y="1257852"/>
                  <a:pt x="635000" y="1244600"/>
                </a:cubicBezTo>
                <a:cubicBezTo>
                  <a:pt x="644393" y="1228162"/>
                  <a:pt x="650660" y="1210034"/>
                  <a:pt x="660400" y="1193800"/>
                </a:cubicBezTo>
                <a:cubicBezTo>
                  <a:pt x="676106" y="1167623"/>
                  <a:pt x="694267" y="1143000"/>
                  <a:pt x="711200" y="1117600"/>
                </a:cubicBezTo>
                <a:cubicBezTo>
                  <a:pt x="719667" y="1104900"/>
                  <a:pt x="731773" y="1093980"/>
                  <a:pt x="736600" y="1079500"/>
                </a:cubicBezTo>
                <a:cubicBezTo>
                  <a:pt x="782917" y="940549"/>
                  <a:pt x="709048" y="1151016"/>
                  <a:pt x="774700" y="1003300"/>
                </a:cubicBezTo>
                <a:cubicBezTo>
                  <a:pt x="785574" y="978834"/>
                  <a:pt x="785248" y="949377"/>
                  <a:pt x="800100" y="927100"/>
                </a:cubicBezTo>
                <a:cubicBezTo>
                  <a:pt x="808567" y="914400"/>
                  <a:pt x="819301" y="902948"/>
                  <a:pt x="825500" y="889000"/>
                </a:cubicBezTo>
                <a:cubicBezTo>
                  <a:pt x="836374" y="864534"/>
                  <a:pt x="842433" y="838200"/>
                  <a:pt x="850900" y="812800"/>
                </a:cubicBezTo>
                <a:cubicBezTo>
                  <a:pt x="855133" y="800100"/>
                  <a:pt x="856174" y="785839"/>
                  <a:pt x="863600" y="774700"/>
                </a:cubicBezTo>
                <a:cubicBezTo>
                  <a:pt x="936393" y="665511"/>
                  <a:pt x="849120" y="803660"/>
                  <a:pt x="901700" y="698500"/>
                </a:cubicBezTo>
                <a:cubicBezTo>
                  <a:pt x="908526" y="684848"/>
                  <a:pt x="920901" y="674348"/>
                  <a:pt x="927100" y="660400"/>
                </a:cubicBezTo>
                <a:cubicBezTo>
                  <a:pt x="937974" y="635934"/>
                  <a:pt x="944033" y="609600"/>
                  <a:pt x="952500" y="584200"/>
                </a:cubicBezTo>
                <a:lnTo>
                  <a:pt x="977900" y="508000"/>
                </a:lnTo>
                <a:lnTo>
                  <a:pt x="1003300" y="431800"/>
                </a:lnTo>
                <a:cubicBezTo>
                  <a:pt x="1007533" y="419100"/>
                  <a:pt x="1012753" y="406687"/>
                  <a:pt x="1016000" y="393700"/>
                </a:cubicBezTo>
                <a:cubicBezTo>
                  <a:pt x="1035194" y="316925"/>
                  <a:pt x="1023180" y="359459"/>
                  <a:pt x="1054100" y="266700"/>
                </a:cubicBezTo>
                <a:lnTo>
                  <a:pt x="1079500" y="190500"/>
                </a:lnTo>
                <a:cubicBezTo>
                  <a:pt x="1083733" y="177800"/>
                  <a:pt x="1084774" y="163539"/>
                  <a:pt x="1092200" y="152400"/>
                </a:cubicBezTo>
                <a:cubicBezTo>
                  <a:pt x="1164993" y="43211"/>
                  <a:pt x="1077720" y="181360"/>
                  <a:pt x="1130300" y="76200"/>
                </a:cubicBezTo>
                <a:cubicBezTo>
                  <a:pt x="1137126" y="62548"/>
                  <a:pt x="1148874" y="51752"/>
                  <a:pt x="1155700" y="38100"/>
                </a:cubicBezTo>
                <a:cubicBezTo>
                  <a:pt x="1161687" y="26126"/>
                  <a:pt x="1168400" y="0"/>
                  <a:pt x="1168400" y="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886700" y="1841500"/>
            <a:ext cx="1219200" cy="1816134"/>
          </a:xfrm>
          <a:custGeom>
            <a:avLst/>
            <a:gdLst>
              <a:gd name="connsiteX0" fmla="*/ 0 w 1219200"/>
              <a:gd name="connsiteY0" fmla="*/ 0 h 1816134"/>
              <a:gd name="connsiteX1" fmla="*/ 38100 w 1219200"/>
              <a:gd name="connsiteY1" fmla="*/ 88900 h 1816134"/>
              <a:gd name="connsiteX2" fmla="*/ 63500 w 1219200"/>
              <a:gd name="connsiteY2" fmla="*/ 165100 h 1816134"/>
              <a:gd name="connsiteX3" fmla="*/ 88900 w 1219200"/>
              <a:gd name="connsiteY3" fmla="*/ 203200 h 1816134"/>
              <a:gd name="connsiteX4" fmla="*/ 127000 w 1219200"/>
              <a:gd name="connsiteY4" fmla="*/ 317500 h 1816134"/>
              <a:gd name="connsiteX5" fmla="*/ 139700 w 1219200"/>
              <a:gd name="connsiteY5" fmla="*/ 355600 h 1816134"/>
              <a:gd name="connsiteX6" fmla="*/ 190500 w 1219200"/>
              <a:gd name="connsiteY6" fmla="*/ 469900 h 1816134"/>
              <a:gd name="connsiteX7" fmla="*/ 203200 w 1219200"/>
              <a:gd name="connsiteY7" fmla="*/ 508000 h 1816134"/>
              <a:gd name="connsiteX8" fmla="*/ 228600 w 1219200"/>
              <a:gd name="connsiteY8" fmla="*/ 546100 h 1816134"/>
              <a:gd name="connsiteX9" fmla="*/ 266700 w 1219200"/>
              <a:gd name="connsiteY9" fmla="*/ 660400 h 1816134"/>
              <a:gd name="connsiteX10" fmla="*/ 304800 w 1219200"/>
              <a:gd name="connsiteY10" fmla="*/ 774700 h 1816134"/>
              <a:gd name="connsiteX11" fmla="*/ 317500 w 1219200"/>
              <a:gd name="connsiteY11" fmla="*/ 812800 h 1816134"/>
              <a:gd name="connsiteX12" fmla="*/ 330200 w 1219200"/>
              <a:gd name="connsiteY12" fmla="*/ 863600 h 1816134"/>
              <a:gd name="connsiteX13" fmla="*/ 355600 w 1219200"/>
              <a:gd name="connsiteY13" fmla="*/ 901700 h 1816134"/>
              <a:gd name="connsiteX14" fmla="*/ 368300 w 1219200"/>
              <a:gd name="connsiteY14" fmla="*/ 939800 h 1816134"/>
              <a:gd name="connsiteX15" fmla="*/ 457200 w 1219200"/>
              <a:gd name="connsiteY15" fmla="*/ 1054100 h 1816134"/>
              <a:gd name="connsiteX16" fmla="*/ 482600 w 1219200"/>
              <a:gd name="connsiteY16" fmla="*/ 1092200 h 1816134"/>
              <a:gd name="connsiteX17" fmla="*/ 520700 w 1219200"/>
              <a:gd name="connsiteY17" fmla="*/ 1130300 h 1816134"/>
              <a:gd name="connsiteX18" fmla="*/ 571500 w 1219200"/>
              <a:gd name="connsiteY18" fmla="*/ 1219200 h 1816134"/>
              <a:gd name="connsiteX19" fmla="*/ 584200 w 1219200"/>
              <a:gd name="connsiteY19" fmla="*/ 1257300 h 1816134"/>
              <a:gd name="connsiteX20" fmla="*/ 647700 w 1219200"/>
              <a:gd name="connsiteY20" fmla="*/ 1333500 h 1816134"/>
              <a:gd name="connsiteX21" fmla="*/ 660400 w 1219200"/>
              <a:gd name="connsiteY21" fmla="*/ 1371600 h 1816134"/>
              <a:gd name="connsiteX22" fmla="*/ 711200 w 1219200"/>
              <a:gd name="connsiteY22" fmla="*/ 1447800 h 1816134"/>
              <a:gd name="connsiteX23" fmla="*/ 787400 w 1219200"/>
              <a:gd name="connsiteY23" fmla="*/ 1600200 h 1816134"/>
              <a:gd name="connsiteX24" fmla="*/ 812800 w 1219200"/>
              <a:gd name="connsiteY24" fmla="*/ 1638300 h 1816134"/>
              <a:gd name="connsiteX25" fmla="*/ 889000 w 1219200"/>
              <a:gd name="connsiteY25" fmla="*/ 1689100 h 1816134"/>
              <a:gd name="connsiteX26" fmla="*/ 927100 w 1219200"/>
              <a:gd name="connsiteY26" fmla="*/ 1714500 h 1816134"/>
              <a:gd name="connsiteX27" fmla="*/ 965200 w 1219200"/>
              <a:gd name="connsiteY27" fmla="*/ 1727200 h 1816134"/>
              <a:gd name="connsiteX28" fmla="*/ 1003300 w 1219200"/>
              <a:gd name="connsiteY28" fmla="*/ 1752600 h 1816134"/>
              <a:gd name="connsiteX29" fmla="*/ 1079500 w 1219200"/>
              <a:gd name="connsiteY29" fmla="*/ 1778000 h 1816134"/>
              <a:gd name="connsiteX30" fmla="*/ 1168400 w 1219200"/>
              <a:gd name="connsiteY30" fmla="*/ 1803400 h 1816134"/>
              <a:gd name="connsiteX31" fmla="*/ 1219200 w 1219200"/>
              <a:gd name="connsiteY31" fmla="*/ 1816100 h 181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" h="1816134">
                <a:moveTo>
                  <a:pt x="0" y="0"/>
                </a:moveTo>
                <a:cubicBezTo>
                  <a:pt x="33595" y="134381"/>
                  <a:pt x="-12017" y="-23864"/>
                  <a:pt x="38100" y="88900"/>
                </a:cubicBezTo>
                <a:cubicBezTo>
                  <a:pt x="48974" y="113366"/>
                  <a:pt x="48648" y="142823"/>
                  <a:pt x="63500" y="165100"/>
                </a:cubicBezTo>
                <a:cubicBezTo>
                  <a:pt x="71967" y="177800"/>
                  <a:pt x="82701" y="189252"/>
                  <a:pt x="88900" y="203200"/>
                </a:cubicBezTo>
                <a:lnTo>
                  <a:pt x="127000" y="317500"/>
                </a:lnTo>
                <a:cubicBezTo>
                  <a:pt x="131233" y="330200"/>
                  <a:pt x="132274" y="344461"/>
                  <a:pt x="139700" y="355600"/>
                </a:cubicBezTo>
                <a:cubicBezTo>
                  <a:pt x="179952" y="415977"/>
                  <a:pt x="160273" y="379220"/>
                  <a:pt x="190500" y="469900"/>
                </a:cubicBezTo>
                <a:cubicBezTo>
                  <a:pt x="194733" y="482600"/>
                  <a:pt x="195774" y="496861"/>
                  <a:pt x="203200" y="508000"/>
                </a:cubicBezTo>
                <a:cubicBezTo>
                  <a:pt x="211667" y="520700"/>
                  <a:pt x="222401" y="532152"/>
                  <a:pt x="228600" y="546100"/>
                </a:cubicBezTo>
                <a:lnTo>
                  <a:pt x="266700" y="660400"/>
                </a:lnTo>
                <a:lnTo>
                  <a:pt x="304800" y="774700"/>
                </a:lnTo>
                <a:cubicBezTo>
                  <a:pt x="309033" y="787400"/>
                  <a:pt x="314253" y="799813"/>
                  <a:pt x="317500" y="812800"/>
                </a:cubicBezTo>
                <a:cubicBezTo>
                  <a:pt x="321733" y="829733"/>
                  <a:pt x="323324" y="847557"/>
                  <a:pt x="330200" y="863600"/>
                </a:cubicBezTo>
                <a:cubicBezTo>
                  <a:pt x="336213" y="877629"/>
                  <a:pt x="348774" y="888048"/>
                  <a:pt x="355600" y="901700"/>
                </a:cubicBezTo>
                <a:cubicBezTo>
                  <a:pt x="361587" y="913674"/>
                  <a:pt x="361799" y="928098"/>
                  <a:pt x="368300" y="939800"/>
                </a:cubicBezTo>
                <a:cubicBezTo>
                  <a:pt x="432497" y="1055354"/>
                  <a:pt x="395494" y="980052"/>
                  <a:pt x="457200" y="1054100"/>
                </a:cubicBezTo>
                <a:cubicBezTo>
                  <a:pt x="466971" y="1065826"/>
                  <a:pt x="472829" y="1080474"/>
                  <a:pt x="482600" y="1092200"/>
                </a:cubicBezTo>
                <a:cubicBezTo>
                  <a:pt x="494098" y="1105998"/>
                  <a:pt x="509202" y="1116502"/>
                  <a:pt x="520700" y="1130300"/>
                </a:cubicBezTo>
                <a:cubicBezTo>
                  <a:pt x="539457" y="1152808"/>
                  <a:pt x="560540" y="1193626"/>
                  <a:pt x="571500" y="1219200"/>
                </a:cubicBezTo>
                <a:cubicBezTo>
                  <a:pt x="576773" y="1231505"/>
                  <a:pt x="576774" y="1246161"/>
                  <a:pt x="584200" y="1257300"/>
                </a:cubicBezTo>
                <a:cubicBezTo>
                  <a:pt x="640375" y="1341562"/>
                  <a:pt x="606149" y="1250398"/>
                  <a:pt x="647700" y="1333500"/>
                </a:cubicBezTo>
                <a:cubicBezTo>
                  <a:pt x="653687" y="1345474"/>
                  <a:pt x="653899" y="1359898"/>
                  <a:pt x="660400" y="1371600"/>
                </a:cubicBezTo>
                <a:cubicBezTo>
                  <a:pt x="675225" y="1398285"/>
                  <a:pt x="701547" y="1418840"/>
                  <a:pt x="711200" y="1447800"/>
                </a:cubicBezTo>
                <a:cubicBezTo>
                  <a:pt x="746253" y="1552960"/>
                  <a:pt x="721748" y="1501723"/>
                  <a:pt x="787400" y="1600200"/>
                </a:cubicBezTo>
                <a:cubicBezTo>
                  <a:pt x="795867" y="1612900"/>
                  <a:pt x="800100" y="1629833"/>
                  <a:pt x="812800" y="1638300"/>
                </a:cubicBezTo>
                <a:lnTo>
                  <a:pt x="889000" y="1689100"/>
                </a:lnTo>
                <a:cubicBezTo>
                  <a:pt x="901700" y="1697567"/>
                  <a:pt x="912620" y="1709673"/>
                  <a:pt x="927100" y="1714500"/>
                </a:cubicBezTo>
                <a:cubicBezTo>
                  <a:pt x="939800" y="1718733"/>
                  <a:pt x="953226" y="1721213"/>
                  <a:pt x="965200" y="1727200"/>
                </a:cubicBezTo>
                <a:cubicBezTo>
                  <a:pt x="978852" y="1734026"/>
                  <a:pt x="989352" y="1746401"/>
                  <a:pt x="1003300" y="1752600"/>
                </a:cubicBezTo>
                <a:cubicBezTo>
                  <a:pt x="1027766" y="1763474"/>
                  <a:pt x="1054100" y="1769533"/>
                  <a:pt x="1079500" y="1778000"/>
                </a:cubicBezTo>
                <a:cubicBezTo>
                  <a:pt x="1170851" y="1808450"/>
                  <a:pt x="1056772" y="1771506"/>
                  <a:pt x="1168400" y="1803400"/>
                </a:cubicBezTo>
                <a:cubicBezTo>
                  <a:pt x="1217535" y="1817439"/>
                  <a:pt x="1190893" y="1816100"/>
                  <a:pt x="1219200" y="181610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92523" y="44015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Distribution describes the probability we get an random answer. For instance, here the probability of getting answer 3 is 0.24, denoted </a:t>
            </a:r>
            <a:r>
              <a:rPr lang="en-US" dirty="0" err="1" smtClean="0">
                <a:solidFill>
                  <a:srgbClr val="FF0000"/>
                </a:solidFill>
              </a:rPr>
              <a:t>Pr</a:t>
            </a:r>
            <a:r>
              <a:rPr lang="en-US" dirty="0" smtClean="0">
                <a:solidFill>
                  <a:srgbClr val="FF0000"/>
                </a:solidFill>
              </a:rPr>
              <a:t>[K(D</a:t>
            </a:r>
            <a:r>
              <a:rPr lang="en-US" dirty="0">
                <a:solidFill>
                  <a:srgbClr val="FF0000"/>
                </a:solidFill>
              </a:rPr>
              <a:t>)=3]=0.24 </a:t>
            </a:r>
            <a:r>
              <a:rPr lang="en-US" dirty="0" smtClean="0"/>
              <a:t>(K </a:t>
            </a:r>
            <a:r>
              <a:rPr lang="en-US" dirty="0"/>
              <a:t>is a randomized function and D represents a dataset). 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036604" y="1778000"/>
            <a:ext cx="185009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5676900" y="1778000"/>
            <a:ext cx="193655" cy="199034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02215" y="255218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Pr</a:t>
            </a:r>
            <a:r>
              <a:rPr lang="en-US" dirty="0" smtClean="0">
                <a:solidFill>
                  <a:srgbClr val="FF0000"/>
                </a:solidFill>
              </a:rPr>
              <a:t>[K(D</a:t>
            </a:r>
            <a:r>
              <a:rPr lang="en-US" dirty="0">
                <a:solidFill>
                  <a:srgbClr val="FF0000"/>
                </a:solidFill>
              </a:rPr>
              <a:t>)=3]=0.24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16711" y="1586935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8360" y="2815472"/>
            <a:ext cx="4241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randomized function here is used to </a:t>
            </a:r>
            <a:r>
              <a:rPr lang="en-US" dirty="0" smtClean="0"/>
              <a:t>PERTURB </a:t>
            </a:r>
            <a:r>
              <a:rPr lang="en-US" dirty="0"/>
              <a:t>the </a:t>
            </a:r>
            <a:r>
              <a:rPr lang="en-US" dirty="0" smtClean="0"/>
              <a:t>TRUE </a:t>
            </a:r>
            <a:r>
              <a:rPr lang="en-US" dirty="0"/>
              <a:t>answer to a query by </a:t>
            </a:r>
            <a:r>
              <a:rPr lang="en-US" dirty="0">
                <a:solidFill>
                  <a:schemeClr val="accent1"/>
                </a:solidFill>
              </a:rPr>
              <a:t>adding random noise </a:t>
            </a:r>
            <a:r>
              <a:rPr lang="en-US" dirty="0"/>
              <a:t>generated by a </a:t>
            </a:r>
            <a:r>
              <a:rPr lang="en-US" dirty="0" smtClean="0"/>
              <a:t>distribution:</a:t>
            </a:r>
            <a:endParaRPr lang="en-US" dirty="0"/>
          </a:p>
          <a:p>
            <a:r>
              <a:rPr lang="en-US" dirty="0" smtClean="0"/>
              <a:t>Instead of answering 3, we may get the answer 2.1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29615">
            <a:off x="3802723" y="1267457"/>
            <a:ext cx="1505840" cy="156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0" y="559145"/>
            <a:ext cx="393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randomized function?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604" y="1368296"/>
            <a:ext cx="3194441" cy="269900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8695" y="113327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Answer: 3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8271013" y="2366348"/>
            <a:ext cx="13785" cy="140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17791" y="2047591"/>
            <a:ext cx="151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Answer</a:t>
            </a:r>
            <a:r>
              <a:rPr lang="en-US" sz="1600" smtClean="0"/>
              <a:t>: A = 2.1</a:t>
            </a:r>
            <a:endParaRPr lang="en-US" sz="1600" dirty="0"/>
          </a:p>
        </p:txBody>
      </p:sp>
      <p:sp>
        <p:nvSpPr>
          <p:cNvPr id="9" name="Freeform 8"/>
          <p:cNvSpPr/>
          <p:nvPr/>
        </p:nvSpPr>
        <p:spPr>
          <a:xfrm>
            <a:off x="6692900" y="1778000"/>
            <a:ext cx="1168400" cy="1917700"/>
          </a:xfrm>
          <a:custGeom>
            <a:avLst/>
            <a:gdLst>
              <a:gd name="connsiteX0" fmla="*/ 0 w 1168400"/>
              <a:gd name="connsiteY0" fmla="*/ 1917700 h 1917700"/>
              <a:gd name="connsiteX1" fmla="*/ 127000 w 1168400"/>
              <a:gd name="connsiteY1" fmla="*/ 1841500 h 1917700"/>
              <a:gd name="connsiteX2" fmla="*/ 165100 w 1168400"/>
              <a:gd name="connsiteY2" fmla="*/ 1816100 h 1917700"/>
              <a:gd name="connsiteX3" fmla="*/ 190500 w 1168400"/>
              <a:gd name="connsiteY3" fmla="*/ 1778000 h 1917700"/>
              <a:gd name="connsiteX4" fmla="*/ 228600 w 1168400"/>
              <a:gd name="connsiteY4" fmla="*/ 1765300 h 1917700"/>
              <a:gd name="connsiteX5" fmla="*/ 241300 w 1168400"/>
              <a:gd name="connsiteY5" fmla="*/ 1727200 h 1917700"/>
              <a:gd name="connsiteX6" fmla="*/ 368300 w 1168400"/>
              <a:gd name="connsiteY6" fmla="*/ 1612900 h 1917700"/>
              <a:gd name="connsiteX7" fmla="*/ 444500 w 1168400"/>
              <a:gd name="connsiteY7" fmla="*/ 1524000 h 1917700"/>
              <a:gd name="connsiteX8" fmla="*/ 508000 w 1168400"/>
              <a:gd name="connsiteY8" fmla="*/ 1460500 h 1917700"/>
              <a:gd name="connsiteX9" fmla="*/ 533400 w 1168400"/>
              <a:gd name="connsiteY9" fmla="*/ 1409700 h 1917700"/>
              <a:gd name="connsiteX10" fmla="*/ 596900 w 1168400"/>
              <a:gd name="connsiteY10" fmla="*/ 1320800 h 1917700"/>
              <a:gd name="connsiteX11" fmla="*/ 609600 w 1168400"/>
              <a:gd name="connsiteY11" fmla="*/ 1282700 h 1917700"/>
              <a:gd name="connsiteX12" fmla="*/ 635000 w 1168400"/>
              <a:gd name="connsiteY12" fmla="*/ 1244600 h 1917700"/>
              <a:gd name="connsiteX13" fmla="*/ 660400 w 1168400"/>
              <a:gd name="connsiteY13" fmla="*/ 1193800 h 1917700"/>
              <a:gd name="connsiteX14" fmla="*/ 711200 w 1168400"/>
              <a:gd name="connsiteY14" fmla="*/ 1117600 h 1917700"/>
              <a:gd name="connsiteX15" fmla="*/ 736600 w 1168400"/>
              <a:gd name="connsiteY15" fmla="*/ 1079500 h 1917700"/>
              <a:gd name="connsiteX16" fmla="*/ 774700 w 1168400"/>
              <a:gd name="connsiteY16" fmla="*/ 1003300 h 1917700"/>
              <a:gd name="connsiteX17" fmla="*/ 800100 w 1168400"/>
              <a:gd name="connsiteY17" fmla="*/ 927100 h 1917700"/>
              <a:gd name="connsiteX18" fmla="*/ 825500 w 1168400"/>
              <a:gd name="connsiteY18" fmla="*/ 889000 h 1917700"/>
              <a:gd name="connsiteX19" fmla="*/ 850900 w 1168400"/>
              <a:gd name="connsiteY19" fmla="*/ 812800 h 1917700"/>
              <a:gd name="connsiteX20" fmla="*/ 863600 w 1168400"/>
              <a:gd name="connsiteY20" fmla="*/ 774700 h 1917700"/>
              <a:gd name="connsiteX21" fmla="*/ 901700 w 1168400"/>
              <a:gd name="connsiteY21" fmla="*/ 698500 h 1917700"/>
              <a:gd name="connsiteX22" fmla="*/ 927100 w 1168400"/>
              <a:gd name="connsiteY22" fmla="*/ 660400 h 1917700"/>
              <a:gd name="connsiteX23" fmla="*/ 952500 w 1168400"/>
              <a:gd name="connsiteY23" fmla="*/ 584200 h 1917700"/>
              <a:gd name="connsiteX24" fmla="*/ 977900 w 1168400"/>
              <a:gd name="connsiteY24" fmla="*/ 508000 h 1917700"/>
              <a:gd name="connsiteX25" fmla="*/ 1003300 w 1168400"/>
              <a:gd name="connsiteY25" fmla="*/ 431800 h 1917700"/>
              <a:gd name="connsiteX26" fmla="*/ 1016000 w 1168400"/>
              <a:gd name="connsiteY26" fmla="*/ 393700 h 1917700"/>
              <a:gd name="connsiteX27" fmla="*/ 1054100 w 1168400"/>
              <a:gd name="connsiteY27" fmla="*/ 266700 h 1917700"/>
              <a:gd name="connsiteX28" fmla="*/ 1079500 w 1168400"/>
              <a:gd name="connsiteY28" fmla="*/ 190500 h 1917700"/>
              <a:gd name="connsiteX29" fmla="*/ 1092200 w 1168400"/>
              <a:gd name="connsiteY29" fmla="*/ 152400 h 1917700"/>
              <a:gd name="connsiteX30" fmla="*/ 1130300 w 1168400"/>
              <a:gd name="connsiteY30" fmla="*/ 76200 h 1917700"/>
              <a:gd name="connsiteX31" fmla="*/ 1155700 w 1168400"/>
              <a:gd name="connsiteY31" fmla="*/ 38100 h 1917700"/>
              <a:gd name="connsiteX32" fmla="*/ 1168400 w 1168400"/>
              <a:gd name="connsiteY32" fmla="*/ 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68400" h="1917700">
                <a:moveTo>
                  <a:pt x="0" y="1917700"/>
                </a:moveTo>
                <a:cubicBezTo>
                  <a:pt x="78104" y="1878648"/>
                  <a:pt x="35048" y="1902802"/>
                  <a:pt x="127000" y="1841500"/>
                </a:cubicBezTo>
                <a:lnTo>
                  <a:pt x="165100" y="1816100"/>
                </a:lnTo>
                <a:cubicBezTo>
                  <a:pt x="173567" y="1803400"/>
                  <a:pt x="178581" y="1787535"/>
                  <a:pt x="190500" y="1778000"/>
                </a:cubicBezTo>
                <a:cubicBezTo>
                  <a:pt x="200953" y="1769637"/>
                  <a:pt x="219134" y="1774766"/>
                  <a:pt x="228600" y="1765300"/>
                </a:cubicBezTo>
                <a:cubicBezTo>
                  <a:pt x="238066" y="1755834"/>
                  <a:pt x="232730" y="1737484"/>
                  <a:pt x="241300" y="1727200"/>
                </a:cubicBezTo>
                <a:cubicBezTo>
                  <a:pt x="298425" y="1658650"/>
                  <a:pt x="315166" y="1719167"/>
                  <a:pt x="368300" y="1612900"/>
                </a:cubicBezTo>
                <a:cubicBezTo>
                  <a:pt x="417912" y="1513676"/>
                  <a:pt x="362068" y="1606432"/>
                  <a:pt x="444500" y="1524000"/>
                </a:cubicBezTo>
                <a:cubicBezTo>
                  <a:pt x="529167" y="1439333"/>
                  <a:pt x="406400" y="1528233"/>
                  <a:pt x="508000" y="1460500"/>
                </a:cubicBezTo>
                <a:cubicBezTo>
                  <a:pt x="516467" y="1443567"/>
                  <a:pt x="523366" y="1425754"/>
                  <a:pt x="533400" y="1409700"/>
                </a:cubicBezTo>
                <a:cubicBezTo>
                  <a:pt x="547782" y="1386689"/>
                  <a:pt x="583466" y="1347667"/>
                  <a:pt x="596900" y="1320800"/>
                </a:cubicBezTo>
                <a:cubicBezTo>
                  <a:pt x="602887" y="1308826"/>
                  <a:pt x="603613" y="1294674"/>
                  <a:pt x="609600" y="1282700"/>
                </a:cubicBezTo>
                <a:cubicBezTo>
                  <a:pt x="616426" y="1269048"/>
                  <a:pt x="627427" y="1257852"/>
                  <a:pt x="635000" y="1244600"/>
                </a:cubicBezTo>
                <a:cubicBezTo>
                  <a:pt x="644393" y="1228162"/>
                  <a:pt x="650660" y="1210034"/>
                  <a:pt x="660400" y="1193800"/>
                </a:cubicBezTo>
                <a:cubicBezTo>
                  <a:pt x="676106" y="1167623"/>
                  <a:pt x="694267" y="1143000"/>
                  <a:pt x="711200" y="1117600"/>
                </a:cubicBezTo>
                <a:cubicBezTo>
                  <a:pt x="719667" y="1104900"/>
                  <a:pt x="731773" y="1093980"/>
                  <a:pt x="736600" y="1079500"/>
                </a:cubicBezTo>
                <a:cubicBezTo>
                  <a:pt x="782917" y="940549"/>
                  <a:pt x="709048" y="1151016"/>
                  <a:pt x="774700" y="1003300"/>
                </a:cubicBezTo>
                <a:cubicBezTo>
                  <a:pt x="785574" y="978834"/>
                  <a:pt x="785248" y="949377"/>
                  <a:pt x="800100" y="927100"/>
                </a:cubicBezTo>
                <a:cubicBezTo>
                  <a:pt x="808567" y="914400"/>
                  <a:pt x="819301" y="902948"/>
                  <a:pt x="825500" y="889000"/>
                </a:cubicBezTo>
                <a:cubicBezTo>
                  <a:pt x="836374" y="864534"/>
                  <a:pt x="842433" y="838200"/>
                  <a:pt x="850900" y="812800"/>
                </a:cubicBezTo>
                <a:cubicBezTo>
                  <a:pt x="855133" y="800100"/>
                  <a:pt x="856174" y="785839"/>
                  <a:pt x="863600" y="774700"/>
                </a:cubicBezTo>
                <a:cubicBezTo>
                  <a:pt x="936393" y="665511"/>
                  <a:pt x="849120" y="803660"/>
                  <a:pt x="901700" y="698500"/>
                </a:cubicBezTo>
                <a:cubicBezTo>
                  <a:pt x="908526" y="684848"/>
                  <a:pt x="920901" y="674348"/>
                  <a:pt x="927100" y="660400"/>
                </a:cubicBezTo>
                <a:cubicBezTo>
                  <a:pt x="937974" y="635934"/>
                  <a:pt x="944033" y="609600"/>
                  <a:pt x="952500" y="584200"/>
                </a:cubicBezTo>
                <a:lnTo>
                  <a:pt x="977900" y="508000"/>
                </a:lnTo>
                <a:lnTo>
                  <a:pt x="1003300" y="431800"/>
                </a:lnTo>
                <a:cubicBezTo>
                  <a:pt x="1007533" y="419100"/>
                  <a:pt x="1012753" y="406687"/>
                  <a:pt x="1016000" y="393700"/>
                </a:cubicBezTo>
                <a:cubicBezTo>
                  <a:pt x="1035194" y="316925"/>
                  <a:pt x="1023180" y="359459"/>
                  <a:pt x="1054100" y="266700"/>
                </a:cubicBezTo>
                <a:lnTo>
                  <a:pt x="1079500" y="190500"/>
                </a:lnTo>
                <a:cubicBezTo>
                  <a:pt x="1083733" y="177800"/>
                  <a:pt x="1084774" y="163539"/>
                  <a:pt x="1092200" y="152400"/>
                </a:cubicBezTo>
                <a:cubicBezTo>
                  <a:pt x="1164993" y="43211"/>
                  <a:pt x="1077720" y="181360"/>
                  <a:pt x="1130300" y="76200"/>
                </a:cubicBezTo>
                <a:cubicBezTo>
                  <a:pt x="1137126" y="62548"/>
                  <a:pt x="1148874" y="51752"/>
                  <a:pt x="1155700" y="38100"/>
                </a:cubicBezTo>
                <a:cubicBezTo>
                  <a:pt x="1161687" y="26126"/>
                  <a:pt x="1168400" y="0"/>
                  <a:pt x="1168400" y="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886700" y="1841500"/>
            <a:ext cx="1219200" cy="1816134"/>
          </a:xfrm>
          <a:custGeom>
            <a:avLst/>
            <a:gdLst>
              <a:gd name="connsiteX0" fmla="*/ 0 w 1219200"/>
              <a:gd name="connsiteY0" fmla="*/ 0 h 1816134"/>
              <a:gd name="connsiteX1" fmla="*/ 38100 w 1219200"/>
              <a:gd name="connsiteY1" fmla="*/ 88900 h 1816134"/>
              <a:gd name="connsiteX2" fmla="*/ 63500 w 1219200"/>
              <a:gd name="connsiteY2" fmla="*/ 165100 h 1816134"/>
              <a:gd name="connsiteX3" fmla="*/ 88900 w 1219200"/>
              <a:gd name="connsiteY3" fmla="*/ 203200 h 1816134"/>
              <a:gd name="connsiteX4" fmla="*/ 127000 w 1219200"/>
              <a:gd name="connsiteY4" fmla="*/ 317500 h 1816134"/>
              <a:gd name="connsiteX5" fmla="*/ 139700 w 1219200"/>
              <a:gd name="connsiteY5" fmla="*/ 355600 h 1816134"/>
              <a:gd name="connsiteX6" fmla="*/ 190500 w 1219200"/>
              <a:gd name="connsiteY6" fmla="*/ 469900 h 1816134"/>
              <a:gd name="connsiteX7" fmla="*/ 203200 w 1219200"/>
              <a:gd name="connsiteY7" fmla="*/ 508000 h 1816134"/>
              <a:gd name="connsiteX8" fmla="*/ 228600 w 1219200"/>
              <a:gd name="connsiteY8" fmla="*/ 546100 h 1816134"/>
              <a:gd name="connsiteX9" fmla="*/ 266700 w 1219200"/>
              <a:gd name="connsiteY9" fmla="*/ 660400 h 1816134"/>
              <a:gd name="connsiteX10" fmla="*/ 304800 w 1219200"/>
              <a:gd name="connsiteY10" fmla="*/ 774700 h 1816134"/>
              <a:gd name="connsiteX11" fmla="*/ 317500 w 1219200"/>
              <a:gd name="connsiteY11" fmla="*/ 812800 h 1816134"/>
              <a:gd name="connsiteX12" fmla="*/ 330200 w 1219200"/>
              <a:gd name="connsiteY12" fmla="*/ 863600 h 1816134"/>
              <a:gd name="connsiteX13" fmla="*/ 355600 w 1219200"/>
              <a:gd name="connsiteY13" fmla="*/ 901700 h 1816134"/>
              <a:gd name="connsiteX14" fmla="*/ 368300 w 1219200"/>
              <a:gd name="connsiteY14" fmla="*/ 939800 h 1816134"/>
              <a:gd name="connsiteX15" fmla="*/ 457200 w 1219200"/>
              <a:gd name="connsiteY15" fmla="*/ 1054100 h 1816134"/>
              <a:gd name="connsiteX16" fmla="*/ 482600 w 1219200"/>
              <a:gd name="connsiteY16" fmla="*/ 1092200 h 1816134"/>
              <a:gd name="connsiteX17" fmla="*/ 520700 w 1219200"/>
              <a:gd name="connsiteY17" fmla="*/ 1130300 h 1816134"/>
              <a:gd name="connsiteX18" fmla="*/ 571500 w 1219200"/>
              <a:gd name="connsiteY18" fmla="*/ 1219200 h 1816134"/>
              <a:gd name="connsiteX19" fmla="*/ 584200 w 1219200"/>
              <a:gd name="connsiteY19" fmla="*/ 1257300 h 1816134"/>
              <a:gd name="connsiteX20" fmla="*/ 647700 w 1219200"/>
              <a:gd name="connsiteY20" fmla="*/ 1333500 h 1816134"/>
              <a:gd name="connsiteX21" fmla="*/ 660400 w 1219200"/>
              <a:gd name="connsiteY21" fmla="*/ 1371600 h 1816134"/>
              <a:gd name="connsiteX22" fmla="*/ 711200 w 1219200"/>
              <a:gd name="connsiteY22" fmla="*/ 1447800 h 1816134"/>
              <a:gd name="connsiteX23" fmla="*/ 787400 w 1219200"/>
              <a:gd name="connsiteY23" fmla="*/ 1600200 h 1816134"/>
              <a:gd name="connsiteX24" fmla="*/ 812800 w 1219200"/>
              <a:gd name="connsiteY24" fmla="*/ 1638300 h 1816134"/>
              <a:gd name="connsiteX25" fmla="*/ 889000 w 1219200"/>
              <a:gd name="connsiteY25" fmla="*/ 1689100 h 1816134"/>
              <a:gd name="connsiteX26" fmla="*/ 927100 w 1219200"/>
              <a:gd name="connsiteY26" fmla="*/ 1714500 h 1816134"/>
              <a:gd name="connsiteX27" fmla="*/ 965200 w 1219200"/>
              <a:gd name="connsiteY27" fmla="*/ 1727200 h 1816134"/>
              <a:gd name="connsiteX28" fmla="*/ 1003300 w 1219200"/>
              <a:gd name="connsiteY28" fmla="*/ 1752600 h 1816134"/>
              <a:gd name="connsiteX29" fmla="*/ 1079500 w 1219200"/>
              <a:gd name="connsiteY29" fmla="*/ 1778000 h 1816134"/>
              <a:gd name="connsiteX30" fmla="*/ 1168400 w 1219200"/>
              <a:gd name="connsiteY30" fmla="*/ 1803400 h 1816134"/>
              <a:gd name="connsiteX31" fmla="*/ 1219200 w 1219200"/>
              <a:gd name="connsiteY31" fmla="*/ 1816100 h 181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200" h="1816134">
                <a:moveTo>
                  <a:pt x="0" y="0"/>
                </a:moveTo>
                <a:cubicBezTo>
                  <a:pt x="33595" y="134381"/>
                  <a:pt x="-12017" y="-23864"/>
                  <a:pt x="38100" y="88900"/>
                </a:cubicBezTo>
                <a:cubicBezTo>
                  <a:pt x="48974" y="113366"/>
                  <a:pt x="48648" y="142823"/>
                  <a:pt x="63500" y="165100"/>
                </a:cubicBezTo>
                <a:cubicBezTo>
                  <a:pt x="71967" y="177800"/>
                  <a:pt x="82701" y="189252"/>
                  <a:pt x="88900" y="203200"/>
                </a:cubicBezTo>
                <a:lnTo>
                  <a:pt x="127000" y="317500"/>
                </a:lnTo>
                <a:cubicBezTo>
                  <a:pt x="131233" y="330200"/>
                  <a:pt x="132274" y="344461"/>
                  <a:pt x="139700" y="355600"/>
                </a:cubicBezTo>
                <a:cubicBezTo>
                  <a:pt x="179952" y="415977"/>
                  <a:pt x="160273" y="379220"/>
                  <a:pt x="190500" y="469900"/>
                </a:cubicBezTo>
                <a:cubicBezTo>
                  <a:pt x="194733" y="482600"/>
                  <a:pt x="195774" y="496861"/>
                  <a:pt x="203200" y="508000"/>
                </a:cubicBezTo>
                <a:cubicBezTo>
                  <a:pt x="211667" y="520700"/>
                  <a:pt x="222401" y="532152"/>
                  <a:pt x="228600" y="546100"/>
                </a:cubicBezTo>
                <a:lnTo>
                  <a:pt x="266700" y="660400"/>
                </a:lnTo>
                <a:lnTo>
                  <a:pt x="304800" y="774700"/>
                </a:lnTo>
                <a:cubicBezTo>
                  <a:pt x="309033" y="787400"/>
                  <a:pt x="314253" y="799813"/>
                  <a:pt x="317500" y="812800"/>
                </a:cubicBezTo>
                <a:cubicBezTo>
                  <a:pt x="321733" y="829733"/>
                  <a:pt x="323324" y="847557"/>
                  <a:pt x="330200" y="863600"/>
                </a:cubicBezTo>
                <a:cubicBezTo>
                  <a:pt x="336213" y="877629"/>
                  <a:pt x="348774" y="888048"/>
                  <a:pt x="355600" y="901700"/>
                </a:cubicBezTo>
                <a:cubicBezTo>
                  <a:pt x="361587" y="913674"/>
                  <a:pt x="361799" y="928098"/>
                  <a:pt x="368300" y="939800"/>
                </a:cubicBezTo>
                <a:cubicBezTo>
                  <a:pt x="432497" y="1055354"/>
                  <a:pt x="395494" y="980052"/>
                  <a:pt x="457200" y="1054100"/>
                </a:cubicBezTo>
                <a:cubicBezTo>
                  <a:pt x="466971" y="1065826"/>
                  <a:pt x="472829" y="1080474"/>
                  <a:pt x="482600" y="1092200"/>
                </a:cubicBezTo>
                <a:cubicBezTo>
                  <a:pt x="494098" y="1105998"/>
                  <a:pt x="509202" y="1116502"/>
                  <a:pt x="520700" y="1130300"/>
                </a:cubicBezTo>
                <a:cubicBezTo>
                  <a:pt x="539457" y="1152808"/>
                  <a:pt x="560540" y="1193626"/>
                  <a:pt x="571500" y="1219200"/>
                </a:cubicBezTo>
                <a:cubicBezTo>
                  <a:pt x="576773" y="1231505"/>
                  <a:pt x="576774" y="1246161"/>
                  <a:pt x="584200" y="1257300"/>
                </a:cubicBezTo>
                <a:cubicBezTo>
                  <a:pt x="640375" y="1341562"/>
                  <a:pt x="606149" y="1250398"/>
                  <a:pt x="647700" y="1333500"/>
                </a:cubicBezTo>
                <a:cubicBezTo>
                  <a:pt x="653687" y="1345474"/>
                  <a:pt x="653899" y="1359898"/>
                  <a:pt x="660400" y="1371600"/>
                </a:cubicBezTo>
                <a:cubicBezTo>
                  <a:pt x="675225" y="1398285"/>
                  <a:pt x="701547" y="1418840"/>
                  <a:pt x="711200" y="1447800"/>
                </a:cubicBezTo>
                <a:cubicBezTo>
                  <a:pt x="746253" y="1552960"/>
                  <a:pt x="721748" y="1501723"/>
                  <a:pt x="787400" y="1600200"/>
                </a:cubicBezTo>
                <a:cubicBezTo>
                  <a:pt x="795867" y="1612900"/>
                  <a:pt x="800100" y="1629833"/>
                  <a:pt x="812800" y="1638300"/>
                </a:cubicBezTo>
                <a:lnTo>
                  <a:pt x="889000" y="1689100"/>
                </a:lnTo>
                <a:cubicBezTo>
                  <a:pt x="901700" y="1697567"/>
                  <a:pt x="912620" y="1709673"/>
                  <a:pt x="927100" y="1714500"/>
                </a:cubicBezTo>
                <a:cubicBezTo>
                  <a:pt x="939800" y="1718733"/>
                  <a:pt x="953226" y="1721213"/>
                  <a:pt x="965200" y="1727200"/>
                </a:cubicBezTo>
                <a:cubicBezTo>
                  <a:pt x="978852" y="1734026"/>
                  <a:pt x="989352" y="1746401"/>
                  <a:pt x="1003300" y="1752600"/>
                </a:cubicBezTo>
                <a:cubicBezTo>
                  <a:pt x="1027766" y="1763474"/>
                  <a:pt x="1054100" y="1769533"/>
                  <a:pt x="1079500" y="1778000"/>
                </a:cubicBezTo>
                <a:cubicBezTo>
                  <a:pt x="1170851" y="1808450"/>
                  <a:pt x="1056772" y="1771506"/>
                  <a:pt x="1168400" y="1803400"/>
                </a:cubicBezTo>
                <a:cubicBezTo>
                  <a:pt x="1217535" y="1817439"/>
                  <a:pt x="1190893" y="1816100"/>
                  <a:pt x="1219200" y="1816100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92523" y="440153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Distribution describes the probability we get an random answer. For instance, here the probability of getting answer 3 is 0.24, denoted </a:t>
            </a:r>
            <a:r>
              <a:rPr lang="en-US" dirty="0" err="1" smtClean="0">
                <a:solidFill>
                  <a:srgbClr val="FF0000"/>
                </a:solidFill>
              </a:rPr>
              <a:t>Pr</a:t>
            </a:r>
            <a:r>
              <a:rPr lang="en-US" dirty="0" smtClean="0">
                <a:solidFill>
                  <a:srgbClr val="FF0000"/>
                </a:solidFill>
              </a:rPr>
              <a:t>[K(D</a:t>
            </a:r>
            <a:r>
              <a:rPr lang="en-US" dirty="0">
                <a:solidFill>
                  <a:srgbClr val="FF0000"/>
                </a:solidFill>
              </a:rPr>
              <a:t>)=3]=0.24 </a:t>
            </a:r>
            <a:r>
              <a:rPr lang="en-US" dirty="0" smtClean="0"/>
              <a:t>(K </a:t>
            </a:r>
            <a:r>
              <a:rPr lang="en-US" dirty="0"/>
              <a:t>is a randomized function and D represents a dataset). </a:t>
            </a:r>
            <a:endParaRPr lang="en-US" dirty="0" smtClean="0"/>
          </a:p>
          <a:p>
            <a:r>
              <a:rPr lang="en-US" dirty="0"/>
              <a:t>This means if we ask the query </a:t>
            </a:r>
            <a:r>
              <a:rPr lang="en-US" dirty="0">
                <a:solidFill>
                  <a:schemeClr val="accent1"/>
                </a:solidFill>
              </a:rPr>
              <a:t>100</a:t>
            </a:r>
            <a:r>
              <a:rPr lang="en-US" dirty="0"/>
              <a:t> </a:t>
            </a:r>
            <a:r>
              <a:rPr lang="en-US" dirty="0" smtClean="0"/>
              <a:t>TIMES, </a:t>
            </a:r>
            <a:r>
              <a:rPr lang="en-US" dirty="0"/>
              <a:t>we probably get </a:t>
            </a:r>
            <a:r>
              <a:rPr lang="en-US" dirty="0">
                <a:solidFill>
                  <a:schemeClr val="accent1"/>
                </a:solidFill>
              </a:rPr>
              <a:t>answer equals 3</a:t>
            </a:r>
            <a:r>
              <a:rPr lang="en-US" dirty="0"/>
              <a:t> approximately </a:t>
            </a:r>
            <a:r>
              <a:rPr lang="en-US" dirty="0">
                <a:solidFill>
                  <a:schemeClr val="accent1"/>
                </a:solidFill>
              </a:rPr>
              <a:t>24</a:t>
            </a:r>
            <a:r>
              <a:rPr lang="en-US" dirty="0"/>
              <a:t> </a:t>
            </a:r>
            <a:r>
              <a:rPr lang="en-US" dirty="0" smtClean="0"/>
              <a:t>TIMES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92523" y="56018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036604" y="1778000"/>
            <a:ext cx="185009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5676900" y="1778000"/>
            <a:ext cx="193655" cy="199034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02215" y="255218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Pr</a:t>
            </a:r>
            <a:r>
              <a:rPr lang="en-US" dirty="0" smtClean="0">
                <a:solidFill>
                  <a:srgbClr val="FF0000"/>
                </a:solidFill>
              </a:rPr>
              <a:t>[K(D</a:t>
            </a:r>
            <a:r>
              <a:rPr lang="en-US" dirty="0">
                <a:solidFill>
                  <a:srgbClr val="FF0000"/>
                </a:solidFill>
              </a:rPr>
              <a:t>)=3]=0.24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8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7700" y="261053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</a:rPr>
              <a:t>Sometimes, we expose our information without even noticing that 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8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16711" y="1586935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29615">
            <a:off x="3802723" y="1267457"/>
            <a:ext cx="1505840" cy="156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0" y="559145"/>
            <a:ext cx="1520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try it!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604" y="1368296"/>
            <a:ext cx="3194441" cy="269900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8695" y="113327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Answer: 3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282565" y="4302321"/>
            <a:ext cx="1185473" cy="495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SAMPLE 100 TIMES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63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630727" y="2665826"/>
                <a:ext cx="512448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 smtClean="0"/>
                  <a:t>A new concept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800" dirty="0" smtClean="0">
                    <a:solidFill>
                      <a:schemeClr val="accent1"/>
                    </a:solidFill>
                  </a:rPr>
                  <a:t> - level of privacy</a:t>
                </a:r>
                <a:endParaRPr lang="en-US" sz="2800" dirty="0" smtClean="0"/>
              </a:p>
              <a:p>
                <a:endParaRPr lang="en-US" sz="2800" dirty="0" smtClean="0"/>
              </a:p>
              <a:p>
                <a:pPr algn="ctr"/>
                <a:r>
                  <a:rPr lang="en-US" sz="2800" dirty="0" smtClean="0"/>
                  <a:t>Let’s start with the same example</a:t>
                </a:r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727" y="2665826"/>
                <a:ext cx="5124480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1429" t="-3947" r="-1310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7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08518" y="28367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526386" y="2423512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84" y="3144245"/>
            <a:ext cx="1766370" cy="1803953"/>
          </a:xfrm>
          <a:prstGeom prst="rect">
            <a:avLst/>
          </a:prstGeom>
        </p:spPr>
      </p:pic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851156">
            <a:off x="6253247" y="5325282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 rot="14940007">
            <a:off x="6362737" y="4231649"/>
            <a:ext cx="506052" cy="28146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 rot="15192049">
            <a:off x="6189007" y="4074536"/>
            <a:ext cx="790851" cy="39401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20269032">
            <a:off x="6327776" y="5943674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3564880" y="5022550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39" name="Curved Right Arrow 38"/>
          <p:cNvSpPr/>
          <p:nvPr/>
        </p:nvSpPr>
        <p:spPr>
          <a:xfrm rot="19449323">
            <a:off x="2558505" y="4987251"/>
            <a:ext cx="579730" cy="1125512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4481058" y="4676773"/>
            <a:ext cx="484632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81593" y="4599849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45620" y="522637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08518" y="28367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84" y="3144245"/>
            <a:ext cx="1766370" cy="1803953"/>
          </a:xfrm>
          <a:prstGeom prst="rect">
            <a:avLst/>
          </a:prstGeom>
        </p:spPr>
      </p:pic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851156">
            <a:off x="6253247" y="5325282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 rot="14940007">
            <a:off x="6362737" y="4231649"/>
            <a:ext cx="506052" cy="28146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 rot="15192049">
            <a:off x="6189007" y="4074536"/>
            <a:ext cx="790851" cy="39401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20269032">
            <a:off x="6327776" y="5943674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3564880" y="5022550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39" name="Curved Right Arrow 38"/>
          <p:cNvSpPr/>
          <p:nvPr/>
        </p:nvSpPr>
        <p:spPr>
          <a:xfrm rot="19449323">
            <a:off x="2558505" y="4987251"/>
            <a:ext cx="579730" cy="1125512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4481058" y="4676773"/>
            <a:ext cx="484632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81593" y="4599849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45620" y="522637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28" idx="3"/>
          </p:cNvCxnSpPr>
          <p:nvPr/>
        </p:nvCxnSpPr>
        <p:spPr>
          <a:xfrm>
            <a:off x="7317036" y="5233373"/>
            <a:ext cx="1596776" cy="5110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36" idx="3"/>
          </p:cNvCxnSpPr>
          <p:nvPr/>
        </p:nvCxnSpPr>
        <p:spPr>
          <a:xfrm flipV="1">
            <a:off x="7413724" y="5744457"/>
            <a:ext cx="1484070" cy="170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20556" y="5550007"/>
            <a:ext cx="26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similar do you want?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26386" y="2423512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08518" y="28367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084" y="3144245"/>
            <a:ext cx="1766370" cy="1803953"/>
          </a:xfrm>
          <a:prstGeom prst="rect">
            <a:avLst/>
          </a:prstGeom>
        </p:spPr>
      </p:pic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851156">
            <a:off x="6253247" y="5325282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 rot="14940007">
            <a:off x="6362737" y="4231649"/>
            <a:ext cx="506052" cy="28146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 rot="15192049">
            <a:off x="6189007" y="4074536"/>
            <a:ext cx="790851" cy="39401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20269032">
            <a:off x="6327776" y="5943674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3564880" y="5022550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39" name="Curved Right Arrow 38"/>
          <p:cNvSpPr/>
          <p:nvPr/>
        </p:nvSpPr>
        <p:spPr>
          <a:xfrm rot="19449323">
            <a:off x="2558505" y="4987251"/>
            <a:ext cx="579730" cy="1125512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4481058" y="4676773"/>
            <a:ext cx="484632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81593" y="4599849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45620" y="522637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28" idx="3"/>
          </p:cNvCxnSpPr>
          <p:nvPr/>
        </p:nvCxnSpPr>
        <p:spPr>
          <a:xfrm>
            <a:off x="7317036" y="5233373"/>
            <a:ext cx="1596776" cy="5110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36" idx="3"/>
          </p:cNvCxnSpPr>
          <p:nvPr/>
        </p:nvCxnSpPr>
        <p:spPr>
          <a:xfrm flipV="1">
            <a:off x="7413724" y="5744457"/>
            <a:ext cx="1484070" cy="170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23467" y="5342215"/>
                <a:ext cx="31317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We use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- level of privacy to describe how similar these two will be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467" y="5342215"/>
                <a:ext cx="3131744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1751" t="-3289" r="-136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8526386" y="2423512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600199" y="2012520"/>
                <a:ext cx="3616326" cy="70236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Helvetica Neue" charset="0"/>
                  </a:rPr>
                  <a:t> </a:t>
                </a:r>
                <a:r>
                  <a:rPr lang="en-US" sz="2800" dirty="0">
                    <a:solidFill>
                      <a:srgbClr val="333333"/>
                    </a:solidFill>
                    <a:latin typeface="Helvetica Neue" charset="0"/>
                  </a:rPr>
                  <a:t>is the level of </a:t>
                </a:r>
                <a:r>
                  <a:rPr lang="en-US" sz="2800" dirty="0" smtClean="0">
                    <a:solidFill>
                      <a:srgbClr val="333333"/>
                    </a:solidFill>
                    <a:latin typeface="Helvetica Neue" charset="0"/>
                  </a:rPr>
                  <a:t>privacy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2012520"/>
                <a:ext cx="3616326" cy="702366"/>
              </a:xfrm>
              <a:prstGeom prst="rect">
                <a:avLst/>
              </a:prstGeom>
              <a:blipFill rotWithShape="0">
                <a:blip r:embed="rId3"/>
                <a:stretch>
                  <a:fillRect r="-1684" b="-2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2598532"/>
            <a:ext cx="3114675" cy="217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46762" y="2714886"/>
                <a:ext cx="4427538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 smtClean="0">
                    <a:solidFill>
                      <a:srgbClr val="333333"/>
                    </a:solidFill>
                    <a:latin typeface="Helvetica Neue" charset="0"/>
                  </a:rPr>
                  <a:t>LARGER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Helvetica Neue" charset="0"/>
                  </a:rPr>
                  <a:t> </a:t>
                </a:r>
                <a:r>
                  <a:rPr lang="en-US" sz="2400" dirty="0">
                    <a:solidFill>
                      <a:srgbClr val="333333"/>
                    </a:solidFill>
                    <a:latin typeface="Helvetica Neue" charset="0"/>
                  </a:rPr>
                  <a:t>corresponds 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Helvetica Neue" charset="0"/>
                  </a:rPr>
                  <a:t>to less similarity, LESS PRIVACY </a:t>
                </a:r>
                <a:r>
                  <a:rPr lang="en-US" sz="2400" dirty="0">
                    <a:solidFill>
                      <a:srgbClr val="333333"/>
                    </a:solidFill>
                    <a:latin typeface="Helvetica Neue" charset="0"/>
                  </a:rPr>
                  <a:t>and 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Helvetica Neue" charset="0"/>
                  </a:rPr>
                  <a:t>MORE ACCURATE statistics </a:t>
                </a:r>
                <a:endParaRPr lang="en-US" sz="2400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pPr algn="ctr"/>
                <a:r>
                  <a:rPr lang="en-US" sz="2000" dirty="0" smtClean="0">
                    <a:solidFill>
                      <a:schemeClr val="accent1"/>
                    </a:solidFill>
                    <a:latin typeface="Helvetica Neue" charset="0"/>
                  </a:rPr>
                  <a:t>You can set your own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000" dirty="0" smtClean="0">
                    <a:solidFill>
                      <a:schemeClr val="accent1"/>
                    </a:solidFill>
                    <a:latin typeface="Helvetica Neue" charset="0"/>
                  </a:rPr>
                  <a:t>, normally (0, 1). We do not recommend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  <a:latin typeface="Helvetica Neue" charset="0"/>
                  </a:rPr>
                  <a:t> exceeding </a:t>
                </a:r>
                <a:r>
                  <a:rPr lang="en-US" sz="2000" dirty="0" smtClean="0">
                    <a:solidFill>
                      <a:schemeClr val="accent1"/>
                    </a:solidFill>
                    <a:latin typeface="Helvetica Neue" charset="0"/>
                  </a:rPr>
                  <a:t>1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762" y="2714886"/>
                <a:ext cx="4427538" cy="2123658"/>
              </a:xfrm>
              <a:prstGeom prst="rect">
                <a:avLst/>
              </a:prstGeom>
              <a:blipFill rotWithShape="0">
                <a:blip r:embed="rId5"/>
                <a:stretch>
                  <a:fillRect l="-1653" t="-2292" r="-3581" b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07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712105" y="2411896"/>
            <a:ext cx="9101667" cy="1643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 smtClean="0"/>
              <a:t>Now you’re ready to learn the definition of differential privacy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94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28" y="1976291"/>
            <a:ext cx="8691779" cy="1430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" y="3406781"/>
            <a:ext cx="2374900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65600" y="3657600"/>
                <a:ext cx="59817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Ignoring equation (1) first, we can see differential privacy is actually a definition of DIFFERENTIAL PRIVACY MECHANISM, which is a randomized function that can give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-differential privacy.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3657600"/>
                <a:ext cx="59817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81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5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28" y="1976291"/>
            <a:ext cx="8691779" cy="1430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" y="3406781"/>
            <a:ext cx="2374900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65600" y="3657600"/>
                <a:ext cx="59817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Ignoring equation (1) first, we can see differential privacy is actually a definition of DIFFERENTIAL PRIVACY MECHANISM, which is a randomized function that can give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-differential privacy.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3657600"/>
                <a:ext cx="59817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81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74347" y="5154916"/>
                <a:ext cx="8752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ea typeface="Cambria Math" charset="0"/>
                    <a:cs typeface="Cambria Math" charset="0"/>
                  </a:rPr>
                  <a:t>What kind of randomized function can give 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/>
                  <a:t>-differential </a:t>
                </a:r>
                <a:r>
                  <a:rPr lang="en-US" sz="2400" dirty="0" smtClean="0"/>
                  <a:t>privacy?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347" y="5154916"/>
                <a:ext cx="875255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04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0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1323" y="416867"/>
                <a:ext cx="8752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a typeface="Cambria Math" charset="0"/>
                    <a:cs typeface="Cambria Math" charset="0"/>
                  </a:rPr>
                  <a:t>What kind of randomized function can give 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/>
                  <a:t>-differential </a:t>
                </a:r>
                <a:r>
                  <a:rPr lang="en-US" sz="2400" dirty="0" smtClean="0"/>
                  <a:t>privacy?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23" y="416867"/>
                <a:ext cx="8752553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11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36554" y="1701800"/>
            <a:ext cx="431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again, go back to the previous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01050"/>
              </p:ext>
            </p:extLst>
          </p:nvPr>
        </p:nvGraphicFramePr>
        <p:xfrm>
          <a:off x="3639840" y="1351730"/>
          <a:ext cx="4478697" cy="2608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899"/>
                <a:gridCol w="1492899"/>
                <a:gridCol w="1492899"/>
              </a:tblGrid>
              <a:tr h="477082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r>
                        <a:rPr lang="is-IS" dirty="0" smtClean="0"/>
                        <a:t>1488844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2005-09-06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r>
                        <a:rPr lang="en-US" dirty="0" smtClean="0"/>
                        <a:t>822109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2005-05-13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r>
                        <a:rPr lang="en-US" dirty="0" smtClean="0"/>
                        <a:t>885013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2005-10-19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r>
                        <a:rPr lang="en-US" dirty="0" smtClean="0"/>
                        <a:t>30878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2005-12-26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r>
                        <a:rPr lang="en-US" dirty="0" smtClean="0"/>
                        <a:t>823519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2004-05-03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6989" y="597218"/>
            <a:ext cx="2698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first look at a dataset:</a:t>
            </a:r>
          </a:p>
          <a:p>
            <a:pPr algn="ctr"/>
            <a:r>
              <a:rPr lang="en-US" sz="1400" dirty="0" smtClean="0"/>
              <a:t>(Example 1.1)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835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1323" y="416867"/>
                <a:ext cx="8752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a typeface="Cambria Math" charset="0"/>
                    <a:cs typeface="Cambria Math" charset="0"/>
                  </a:rPr>
                  <a:t>What kind of randomized function can give 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/>
                  <a:t>-differential </a:t>
                </a:r>
                <a:r>
                  <a:rPr lang="en-US" sz="2400" dirty="0" smtClean="0"/>
                  <a:t>privacy?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23" y="416867"/>
                <a:ext cx="8752553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11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017985" y="14790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32318" y="22525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 rot="10800000">
            <a:off x="8821594" y="22457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94" y="2753808"/>
            <a:ext cx="2832100" cy="1701800"/>
          </a:xfrm>
          <a:prstGeom prst="rect">
            <a:avLst/>
          </a:prstGeom>
        </p:spPr>
      </p:pic>
      <p:sp>
        <p:nvSpPr>
          <p:cNvPr id="11" name="Curved Right Arrow 10"/>
          <p:cNvSpPr/>
          <p:nvPr/>
        </p:nvSpPr>
        <p:spPr>
          <a:xfrm rot="5400000">
            <a:off x="5833779" y="10100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1598" y="18890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330" y="2968938"/>
            <a:ext cx="1015689" cy="1082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50000" y="27240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Curved Right Arrow 14"/>
          <p:cNvSpPr/>
          <p:nvPr/>
        </p:nvSpPr>
        <p:spPr>
          <a:xfrm rot="5400000">
            <a:off x="5507761" y="-268394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28701" y="12082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9543" y="29033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884" y="2560045"/>
            <a:ext cx="1766370" cy="1803953"/>
          </a:xfrm>
          <a:prstGeom prst="rect">
            <a:avLst/>
          </a:prstGeom>
        </p:spPr>
      </p:pic>
      <p:sp>
        <p:nvSpPr>
          <p:cNvPr id="19" name="Left Arrow 18"/>
          <p:cNvSpPr/>
          <p:nvPr/>
        </p:nvSpPr>
        <p:spPr>
          <a:xfrm>
            <a:off x="3826310" y="32612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851156">
            <a:off x="6177047" y="4741082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 rot="14940007">
            <a:off x="6286537" y="3647449"/>
            <a:ext cx="506052" cy="28146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 rot="15192049">
            <a:off x="6112807" y="3490336"/>
            <a:ext cx="790851" cy="39401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0269032">
            <a:off x="6251576" y="5359474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rot="3636932">
                <a:off x="6620544" y="5004237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36932">
                <a:off x="6620544" y="5004237"/>
                <a:ext cx="46811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3488680" y="4438350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26" name="Curved Right Arrow 25"/>
          <p:cNvSpPr/>
          <p:nvPr/>
        </p:nvSpPr>
        <p:spPr>
          <a:xfrm rot="19449323">
            <a:off x="2482305" y="4403051"/>
            <a:ext cx="579730" cy="1125512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4404858" y="4092573"/>
            <a:ext cx="484632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905393" y="4015649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9420" y="464217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>
            <a:stCxn id="32" idx="3"/>
          </p:cNvCxnSpPr>
          <p:nvPr/>
        </p:nvCxnSpPr>
        <p:spPr>
          <a:xfrm>
            <a:off x="7240836" y="4649173"/>
            <a:ext cx="1596776" cy="5110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337524" y="5160257"/>
            <a:ext cx="1484070" cy="170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47267" y="4758015"/>
                <a:ext cx="31317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We use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- level of privacy to describe how similar these two will be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267" y="4758015"/>
                <a:ext cx="3131744" cy="923330"/>
              </a:xfrm>
              <a:prstGeom prst="rect">
                <a:avLst/>
              </a:prstGeom>
              <a:blipFill rotWithShape="0">
                <a:blip r:embed="rId8"/>
                <a:stretch>
                  <a:fillRect l="-1556" t="-3974" r="-155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8470658" y="1857694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1323" y="416867"/>
                <a:ext cx="8752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a typeface="Cambria Math" charset="0"/>
                    <a:cs typeface="Cambria Math" charset="0"/>
                  </a:rPr>
                  <a:t>What kind of randomized function can give 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/>
                  <a:t>-differential </a:t>
                </a:r>
                <a:r>
                  <a:rPr lang="en-US" sz="2400" dirty="0" smtClean="0"/>
                  <a:t>privacy?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23" y="416867"/>
                <a:ext cx="8752553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11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017985" y="14790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32318" y="22525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 rot="10800000">
            <a:off x="8821594" y="22457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94" y="2753808"/>
            <a:ext cx="2832100" cy="1701800"/>
          </a:xfrm>
          <a:prstGeom prst="rect">
            <a:avLst/>
          </a:prstGeom>
        </p:spPr>
      </p:pic>
      <p:sp>
        <p:nvSpPr>
          <p:cNvPr id="11" name="Curved Right Arrow 10"/>
          <p:cNvSpPr/>
          <p:nvPr/>
        </p:nvSpPr>
        <p:spPr>
          <a:xfrm rot="5400000">
            <a:off x="5833779" y="10100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1598" y="18890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330" y="2968938"/>
            <a:ext cx="1015689" cy="1082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50000" y="27240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Curved Right Arrow 14"/>
          <p:cNvSpPr/>
          <p:nvPr/>
        </p:nvSpPr>
        <p:spPr>
          <a:xfrm rot="5400000">
            <a:off x="5507761" y="-268394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28701" y="12082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9543" y="29033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884" y="2560045"/>
            <a:ext cx="1766370" cy="1803953"/>
          </a:xfrm>
          <a:prstGeom prst="rect">
            <a:avLst/>
          </a:prstGeom>
        </p:spPr>
      </p:pic>
      <p:sp>
        <p:nvSpPr>
          <p:cNvPr id="19" name="Left Arrow 18"/>
          <p:cNvSpPr/>
          <p:nvPr/>
        </p:nvSpPr>
        <p:spPr>
          <a:xfrm>
            <a:off x="3826310" y="32612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851156">
            <a:off x="6177047" y="4741082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 rot="14940007">
            <a:off x="6286537" y="3647449"/>
            <a:ext cx="506052" cy="28146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 rot="15192049">
            <a:off x="6112807" y="3490336"/>
            <a:ext cx="790851" cy="39401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0269032">
            <a:off x="6251576" y="5359474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rot="3636932">
                <a:off x="6620544" y="5004237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36932">
                <a:off x="6620544" y="5004237"/>
                <a:ext cx="46811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3488680" y="4438350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26" name="Curved Right Arrow 25"/>
          <p:cNvSpPr/>
          <p:nvPr/>
        </p:nvSpPr>
        <p:spPr>
          <a:xfrm rot="19449323">
            <a:off x="2482305" y="4403051"/>
            <a:ext cx="579730" cy="1125512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4404858" y="4092573"/>
            <a:ext cx="484632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905393" y="4015649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9420" y="464217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>
            <a:stCxn id="32" idx="3"/>
          </p:cNvCxnSpPr>
          <p:nvPr/>
        </p:nvCxnSpPr>
        <p:spPr>
          <a:xfrm>
            <a:off x="7240836" y="4649173"/>
            <a:ext cx="1596776" cy="5110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337524" y="5160257"/>
            <a:ext cx="1484070" cy="170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47267" y="4758015"/>
                <a:ext cx="31317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We use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- level of privacy to describe how similar these two will be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267" y="4758015"/>
                <a:ext cx="3131744" cy="923330"/>
              </a:xfrm>
              <a:prstGeom prst="rect">
                <a:avLst/>
              </a:prstGeom>
              <a:blipFill rotWithShape="0">
                <a:blip r:embed="rId8"/>
                <a:stretch>
                  <a:fillRect l="-1556" t="-3974" r="-155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847267" y="4642177"/>
            <a:ext cx="3039933" cy="1039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71483" y="5716568"/>
            <a:ext cx="7914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0658" y="1857694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1323" y="416867"/>
                <a:ext cx="8752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>
                    <a:ea typeface="Cambria Math" charset="0"/>
                    <a:cs typeface="Cambria Math" charset="0"/>
                  </a:rPr>
                  <a:t>What kind of randomized function can give 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/>
                  <a:t>-differential </a:t>
                </a:r>
                <a:r>
                  <a:rPr lang="en-US" sz="2400" dirty="0" smtClean="0"/>
                  <a:t>privacy?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23" y="416867"/>
                <a:ext cx="8752553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11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017985" y="14790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32318" y="22525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 rot="10800000">
            <a:off x="8821594" y="22457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94" y="2753808"/>
            <a:ext cx="2832100" cy="1701800"/>
          </a:xfrm>
          <a:prstGeom prst="rect">
            <a:avLst/>
          </a:prstGeom>
        </p:spPr>
      </p:pic>
      <p:sp>
        <p:nvSpPr>
          <p:cNvPr id="11" name="Curved Right Arrow 10"/>
          <p:cNvSpPr/>
          <p:nvPr/>
        </p:nvSpPr>
        <p:spPr>
          <a:xfrm rot="5400000">
            <a:off x="5833779" y="10100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1598" y="18890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330" y="2968938"/>
            <a:ext cx="1015689" cy="1082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50000" y="27240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Curved Right Arrow 14"/>
          <p:cNvSpPr/>
          <p:nvPr/>
        </p:nvSpPr>
        <p:spPr>
          <a:xfrm rot="5400000">
            <a:off x="5507761" y="-268394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28701" y="12082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9543" y="29033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884" y="2560045"/>
            <a:ext cx="1766370" cy="1803953"/>
          </a:xfrm>
          <a:prstGeom prst="rect">
            <a:avLst/>
          </a:prstGeom>
        </p:spPr>
      </p:pic>
      <p:sp>
        <p:nvSpPr>
          <p:cNvPr id="19" name="Left Arrow 18"/>
          <p:cNvSpPr/>
          <p:nvPr/>
        </p:nvSpPr>
        <p:spPr>
          <a:xfrm>
            <a:off x="3826310" y="32612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851156">
            <a:off x="6177047" y="4741082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 rot="14940007">
            <a:off x="6286537" y="3647449"/>
            <a:ext cx="506052" cy="28146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 rot="15192049">
            <a:off x="6112807" y="3490336"/>
            <a:ext cx="790851" cy="39401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0269032">
            <a:off x="6251576" y="5359474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rot="3636932">
                <a:off x="6620544" y="5004237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36932">
                <a:off x="6620544" y="5004237"/>
                <a:ext cx="468112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3488680" y="4438350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26" name="Curved Right Arrow 25"/>
          <p:cNvSpPr/>
          <p:nvPr/>
        </p:nvSpPr>
        <p:spPr>
          <a:xfrm rot="19449323">
            <a:off x="2482305" y="4403051"/>
            <a:ext cx="579730" cy="1125512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4404858" y="4092573"/>
            <a:ext cx="484632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905393" y="4015649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9420" y="464217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>
            <a:stCxn id="32" idx="3"/>
          </p:cNvCxnSpPr>
          <p:nvPr/>
        </p:nvCxnSpPr>
        <p:spPr>
          <a:xfrm>
            <a:off x="7240836" y="4649173"/>
            <a:ext cx="1596776" cy="5110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337524" y="5160257"/>
            <a:ext cx="1484070" cy="170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47267" y="4758015"/>
                <a:ext cx="31317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We use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- level of privacy to describe how similar these two will be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267" y="4758015"/>
                <a:ext cx="3131744" cy="923330"/>
              </a:xfrm>
              <a:prstGeom prst="rect">
                <a:avLst/>
              </a:prstGeom>
              <a:blipFill rotWithShape="0">
                <a:blip r:embed="rId8"/>
                <a:stretch>
                  <a:fillRect l="-1556" t="-3974" r="-155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847267" y="4642177"/>
            <a:ext cx="3039933" cy="1039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71483" y="5716568"/>
            <a:ext cx="7914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032938" y="6102284"/>
            <a:ext cx="2668588" cy="50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Using equation (1)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0658" y="1857694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7597" y="1586935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04" y="1213315"/>
            <a:ext cx="3194441" cy="26990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051227" y="1300967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73195" y="978297"/>
            <a:ext cx="133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answer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6814407" y="2906944"/>
            <a:ext cx="450994" cy="2461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12230" y="4314862"/>
            <a:ext cx="2291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possible responses </a:t>
            </a:r>
          </a:p>
          <a:p>
            <a:pPr algn="ctr"/>
            <a:r>
              <a:rPr lang="en-US" dirty="0" smtClean="0"/>
              <a:t>Range(M)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445513" y="2211367"/>
            <a:ext cx="13785" cy="140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92291" y="1892610"/>
            <a:ext cx="151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Answer: A 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29615">
            <a:off x="3218523" y="1267457"/>
            <a:ext cx="1505840" cy="1560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08965"/>
            <a:ext cx="998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Recall that randomized function give us a </a:t>
            </a:r>
            <a:r>
              <a:rPr lang="en-US" dirty="0" smtClean="0">
                <a:solidFill>
                  <a:schemeClr val="accent1"/>
                </a:solidFill>
              </a:rPr>
              <a:t>distribution</a:t>
            </a:r>
            <a:r>
              <a:rPr lang="en-US" dirty="0" smtClean="0"/>
              <a:t> to add random noise to the true answer to a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9693" y="2799899"/>
            <a:ext cx="10439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ea typeface="Cambria Math" charset="0"/>
                <a:cs typeface="Cambria Math" charset="0"/>
              </a:rPr>
              <a:t>Here we have two queries (although they’re the same) to the two neighboring datasets D1 and D2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08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0296" y="365792"/>
            <a:ext cx="10439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ea typeface="Cambria Math" charset="0"/>
                <a:cs typeface="Cambria Math" charset="0"/>
              </a:rPr>
              <a:t>Here we have two queries (although they’re the same) to the two neighboring datasets D1 and D2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233885" y="17584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8218" y="2531923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 rot="10800000">
            <a:off x="9037494" y="25251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94" y="3033208"/>
            <a:ext cx="2832100" cy="1701800"/>
          </a:xfrm>
          <a:prstGeom prst="rect">
            <a:avLst/>
          </a:prstGeom>
        </p:spPr>
      </p:pic>
      <p:sp>
        <p:nvSpPr>
          <p:cNvPr id="11" name="Curved Right Arrow 10"/>
          <p:cNvSpPr/>
          <p:nvPr/>
        </p:nvSpPr>
        <p:spPr>
          <a:xfrm rot="5400000">
            <a:off x="6049679" y="12894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7498" y="21684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30" y="3248338"/>
            <a:ext cx="1015689" cy="1082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65900" y="30034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15" name="Curved Right Arrow 14"/>
          <p:cNvSpPr/>
          <p:nvPr/>
        </p:nvSpPr>
        <p:spPr>
          <a:xfrm rot="5400000">
            <a:off x="5723661" y="11006"/>
            <a:ext cx="614371" cy="44274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4601" y="14876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45443" y="31827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784" y="2839445"/>
            <a:ext cx="1766370" cy="1803953"/>
          </a:xfrm>
          <a:prstGeom prst="rect">
            <a:avLst/>
          </a:prstGeom>
        </p:spPr>
      </p:pic>
      <p:sp>
        <p:nvSpPr>
          <p:cNvPr id="19" name="Left Arrow 18"/>
          <p:cNvSpPr/>
          <p:nvPr/>
        </p:nvSpPr>
        <p:spPr>
          <a:xfrm>
            <a:off x="4042210" y="35406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851156">
            <a:off x="6392947" y="5020482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 rot="14940007">
            <a:off x="6502437" y="3926849"/>
            <a:ext cx="506052" cy="28146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Right Arrow 21"/>
          <p:cNvSpPr/>
          <p:nvPr/>
        </p:nvSpPr>
        <p:spPr>
          <a:xfrm rot="15192049">
            <a:off x="6328707" y="3769736"/>
            <a:ext cx="790851" cy="3940163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0269032">
            <a:off x="6467476" y="5638874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rot="3636932">
                <a:off x="6836444" y="5283637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36932">
                <a:off x="6836444" y="5283637"/>
                <a:ext cx="468112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3704580" y="4717750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26" name="Curved Right Arrow 25"/>
          <p:cNvSpPr/>
          <p:nvPr/>
        </p:nvSpPr>
        <p:spPr>
          <a:xfrm rot="19449323">
            <a:off x="2698205" y="4682451"/>
            <a:ext cx="579730" cy="1125512"/>
          </a:xfrm>
          <a:prstGeom prst="curved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4620758" y="4371973"/>
            <a:ext cx="484632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21293" y="4295049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85320" y="492157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00755" y="2155776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ADVERSARY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9713" y="2688603"/>
            <a:ext cx="1118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the randomized function will give us TWO </a:t>
            </a:r>
            <a:r>
              <a:rPr lang="en-US" dirty="0" smtClean="0">
                <a:solidFill>
                  <a:schemeClr val="accent1"/>
                </a:solidFill>
              </a:rPr>
              <a:t>DISTRIBUTIONS</a:t>
            </a:r>
            <a:r>
              <a:rPr lang="en-US" dirty="0" smtClean="0"/>
              <a:t> to the TWO QUERIES</a:t>
            </a:r>
          </a:p>
        </p:txBody>
      </p:sp>
    </p:spTree>
    <p:extLst>
      <p:ext uri="{BB962C8B-B14F-4D97-AF65-F5344CB8AC3E}">
        <p14:creationId xmlns:p14="http://schemas.microsoft.com/office/powerpoint/2010/main" val="52361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1613" y="593103"/>
            <a:ext cx="1118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the randomized function will give us TWO </a:t>
            </a:r>
            <a:r>
              <a:rPr lang="en-US" dirty="0" smtClean="0">
                <a:solidFill>
                  <a:schemeClr val="accent1"/>
                </a:solidFill>
              </a:rPr>
              <a:t>DISTRIBUTIONS</a:t>
            </a:r>
            <a:r>
              <a:rPr lang="en-US" dirty="0" smtClean="0"/>
              <a:t> to the TWO QUERIES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556" y="1944507"/>
            <a:ext cx="3528531" cy="29390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76220" y="1386389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65930" y="1957965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33480" y="1961704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392942" y="4683235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4636016" y="3571398"/>
            <a:ext cx="450994" cy="26472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1093" y="456220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075748" y="45723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20403" y="458216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787497" y="45741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937" y="45340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273034" y="5192465"/>
                <a:ext cx="3176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34" y="5192465"/>
                <a:ext cx="3176959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61513" y="161474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A’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502244" y="161474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805671" y="5892407"/>
            <a:ext cx="6447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 is </a:t>
            </a:r>
            <a:r>
              <a:rPr lang="en-US" sz="1400" dirty="0"/>
              <a:t>the group of all possible output of the randomized function </a:t>
            </a:r>
            <a:r>
              <a:rPr lang="en-US" sz="1400" dirty="0" smtClean="0"/>
              <a:t>K.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23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1613" y="593103"/>
            <a:ext cx="1118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the randomized function will give us TWO </a:t>
            </a:r>
            <a:r>
              <a:rPr lang="en-US" dirty="0" smtClean="0">
                <a:solidFill>
                  <a:schemeClr val="accent1"/>
                </a:solidFill>
              </a:rPr>
              <a:t>DISTRIBUTIONS</a:t>
            </a:r>
            <a:r>
              <a:rPr lang="en-US" dirty="0" smtClean="0"/>
              <a:t> to the TWO QUERIES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556" y="1944507"/>
            <a:ext cx="3528531" cy="29390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76220" y="1386389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65930" y="1957965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33480" y="1961704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392942" y="4683235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4636016" y="3571398"/>
            <a:ext cx="450994" cy="26472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1093" y="456220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075748" y="45723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20403" y="458216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787497" y="45741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937" y="45340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273034" y="5192465"/>
                <a:ext cx="3176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34" y="5192465"/>
                <a:ext cx="3176959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61513" y="161474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A’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502244" y="161474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805671" y="5892407"/>
            <a:ext cx="6447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 is </a:t>
            </a:r>
            <a:r>
              <a:rPr lang="en-US" sz="1400" dirty="0"/>
              <a:t>the group of all possible output of the randomized function </a:t>
            </a:r>
            <a:r>
              <a:rPr lang="en-US" sz="1400" dirty="0" smtClean="0"/>
              <a:t>K.</a:t>
            </a:r>
            <a:endParaRPr lang="en-US" sz="1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22547" y="3187700"/>
            <a:ext cx="0" cy="1346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9279" y="2878821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 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483228" y="3187700"/>
            <a:ext cx="0" cy="1346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46019" y="2878821"/>
            <a:ext cx="107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 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95583" y="2094629"/>
            <a:ext cx="363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wo randomized answers A and B generated by these two distributions, respectively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1613" y="593103"/>
            <a:ext cx="1118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the randomized function will give us TWO </a:t>
            </a:r>
            <a:r>
              <a:rPr lang="en-US" dirty="0" smtClean="0">
                <a:solidFill>
                  <a:schemeClr val="accent1"/>
                </a:solidFill>
              </a:rPr>
              <a:t>DISTRIBUTIONS</a:t>
            </a:r>
            <a:r>
              <a:rPr lang="en-US" dirty="0" smtClean="0"/>
              <a:t> to the TWO QUERIES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556" y="1944507"/>
            <a:ext cx="3528531" cy="29390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76220" y="1386389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65930" y="1957965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33480" y="1961704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392942" y="4683235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4636016" y="3571398"/>
            <a:ext cx="450994" cy="26472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1093" y="456220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075748" y="457231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20403" y="458216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787497" y="45741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937" y="45340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273034" y="5192465"/>
                <a:ext cx="3176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=1,2,…)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34" y="5192465"/>
                <a:ext cx="3176959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61513" y="161474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A’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502244" y="161474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805671" y="5892407"/>
            <a:ext cx="6447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 is </a:t>
            </a:r>
            <a:r>
              <a:rPr lang="en-US" sz="1400" dirty="0"/>
              <a:t>the group of all possible output of the randomized function </a:t>
            </a:r>
            <a:r>
              <a:rPr lang="en-US" sz="1400" dirty="0" smtClean="0"/>
              <a:t>K.</a:t>
            </a:r>
            <a:endParaRPr lang="en-US" sz="1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22547" y="3187700"/>
            <a:ext cx="0" cy="1346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9279" y="2878821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 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5483228" y="3187700"/>
            <a:ext cx="0" cy="1346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46019" y="2878821"/>
            <a:ext cx="107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 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95583" y="2094629"/>
                <a:ext cx="36322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wo randomized answers A and B generated by these two distributions, respectively</a:t>
                </a:r>
              </a:p>
              <a:p>
                <a:endParaRPr lang="en-US" dirty="0"/>
              </a:p>
              <a:p>
                <a:r>
                  <a:rPr lang="en-US" dirty="0" smtClean="0"/>
                  <a:t>Instead of letting 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B, we make </a:t>
                </a:r>
                <a:r>
                  <a:rPr lang="en-US" dirty="0"/>
                  <a:t>these two </a:t>
                </a:r>
                <a:r>
                  <a:rPr lang="en-US" dirty="0" smtClean="0"/>
                  <a:t>distributions to </a:t>
                </a:r>
                <a:r>
                  <a:rPr lang="en-US" dirty="0"/>
                  <a:t>be </a:t>
                </a:r>
                <a:r>
                  <a:rPr lang="en-US" dirty="0" smtClean="0"/>
                  <a:t>similar. </a:t>
                </a:r>
              </a:p>
              <a:p>
                <a:r>
                  <a:rPr lang="en-US" dirty="0" smtClean="0"/>
                  <a:t>Thus, we will have the similar chance to get the same answer to these two queries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583" y="2094629"/>
                <a:ext cx="3632200" cy="2862322"/>
              </a:xfrm>
              <a:prstGeom prst="rect">
                <a:avLst/>
              </a:prstGeom>
              <a:blipFill rotWithShape="0">
                <a:blip r:embed="rId5"/>
                <a:stretch>
                  <a:fillRect l="-1342" t="-1279" r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43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81057"/>
              </p:ext>
            </p:extLst>
          </p:nvPr>
        </p:nvGraphicFramePr>
        <p:xfrm>
          <a:off x="1300279" y="1085030"/>
          <a:ext cx="4478697" cy="319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899"/>
                <a:gridCol w="1492899"/>
                <a:gridCol w="1492899"/>
              </a:tblGrid>
              <a:tr h="47708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1488844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2005-09-06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822109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2005-05-13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885013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2005-10-19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30878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2005-12-26</a:t>
                      </a:r>
                      <a:endParaRPr lang="en-US" dirty="0"/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823519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2004-05-03</a:t>
                      </a:r>
                    </a:p>
                  </a:txBody>
                  <a:tcPr/>
                </a:tc>
              </a:tr>
              <a:tr h="426260"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dirty="0" smtClean="0"/>
                        <a:t>.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dirty="0" smtClean="0"/>
                        <a:t>.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dirty="0" smtClean="0"/>
                        <a:t>.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dirty="0" smtClean="0"/>
                        <a:t>.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dirty="0" smtClean="0"/>
                        <a:t>.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dirty="0" smtClean="0"/>
                        <a:t>.</a:t>
                      </a:r>
                    </a:p>
                    <a:p>
                      <a:pPr algn="ctr">
                        <a:lnSpc>
                          <a:spcPts val="1260"/>
                        </a:lnSpc>
                      </a:pPr>
                      <a:r>
                        <a:rPr lang="en-US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6989" y="597218"/>
            <a:ext cx="877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first five rows </a:t>
            </a:r>
            <a:r>
              <a:rPr lang="en-US" dirty="0"/>
              <a:t>of the rating of movie “dinosaur planet” </a:t>
            </a:r>
            <a:r>
              <a:rPr lang="en-US" dirty="0" smtClean="0"/>
              <a:t>from Netflix Prize dataset,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4094" y="4417682"/>
            <a:ext cx="57603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Netflix Prize dataset:</a:t>
            </a:r>
          </a:p>
          <a:p>
            <a:pPr lvl="1"/>
            <a:r>
              <a:rPr lang="en-US" dirty="0" smtClean="0"/>
              <a:t>Netflix released a dataset containing 100,480,507 </a:t>
            </a:r>
            <a:r>
              <a:rPr lang="en-US" dirty="0"/>
              <a:t>M</a:t>
            </a:r>
            <a:r>
              <a:rPr lang="en-US" dirty="0" smtClean="0"/>
              <a:t>ovie </a:t>
            </a:r>
            <a:r>
              <a:rPr lang="en-US" dirty="0"/>
              <a:t>R</a:t>
            </a:r>
            <a:r>
              <a:rPr lang="en-US" dirty="0" smtClean="0"/>
              <a:t>atings and </a:t>
            </a:r>
            <a:r>
              <a:rPr lang="en-US" dirty="0"/>
              <a:t>T</a:t>
            </a:r>
            <a:r>
              <a:rPr lang="en-US" dirty="0" smtClean="0"/>
              <a:t>heir </a:t>
            </a:r>
            <a:r>
              <a:rPr lang="en-US" dirty="0"/>
              <a:t>D</a:t>
            </a:r>
            <a:r>
              <a:rPr lang="en-US" dirty="0" smtClean="0"/>
              <a:t>ates created by 480,189 Netflix subscribers</a:t>
            </a:r>
            <a:r>
              <a:rPr lang="en-US" dirty="0" smtClean="0">
                <a:solidFill>
                  <a:schemeClr val="accent1"/>
                </a:solidFill>
              </a:rPr>
              <a:t>. In 2006, Netflix organized an algorithm competition using this data to predict movie ratings. But this competition quitted in 2010 due to the privacy problem and they payed a large amount of fines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780" y="1179448"/>
            <a:ext cx="2964069" cy="44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9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5113" y="2955303"/>
            <a:ext cx="1118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Recall the definition of differential privacy</a:t>
            </a:r>
          </a:p>
        </p:txBody>
      </p:sp>
    </p:spTree>
    <p:extLst>
      <p:ext uri="{BB962C8B-B14F-4D97-AF65-F5344CB8AC3E}">
        <p14:creationId xmlns:p14="http://schemas.microsoft.com/office/powerpoint/2010/main" val="16827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41" y="2809694"/>
            <a:ext cx="8691779" cy="14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1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13" y="2244681"/>
            <a:ext cx="3528531" cy="293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8405" y="190338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91487" y="2258139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59037" y="2249178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18499" y="4983409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11657" y="3537724"/>
            <a:ext cx="13252" cy="1691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8499" y="5225165"/>
            <a:ext cx="29371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82327" y="5201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47" y="472894"/>
            <a:ext cx="8691779" cy="14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17113" y="1906658"/>
                <a:ext cx="432815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represent the probability of getting answer s to the two queries, respectively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113" y="1906658"/>
                <a:ext cx="4328156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1127" r="-2113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886970" y="4141294"/>
            <a:ext cx="1816321" cy="4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630212" y="3549492"/>
            <a:ext cx="2070211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1736207" y="4167151"/>
            <a:ext cx="150763" cy="64008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/>
          <p:cNvSpPr/>
          <p:nvPr/>
        </p:nvSpPr>
        <p:spPr>
          <a:xfrm flipH="1">
            <a:off x="1467863" y="3549492"/>
            <a:ext cx="135786" cy="1262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90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13" y="2244681"/>
            <a:ext cx="3528531" cy="293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8405" y="190338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91487" y="2258139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59037" y="2249178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18499" y="4983409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11657" y="3537724"/>
            <a:ext cx="13252" cy="1691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8499" y="5225165"/>
            <a:ext cx="29371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82327" y="5201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47" y="472894"/>
            <a:ext cx="8691779" cy="14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17113" y="1906658"/>
                <a:ext cx="4328156" cy="219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represent the probability of getting answer s to the two queries, respectively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If for any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</m:oMath>
                </a14:m>
                <a:r>
                  <a:rPr lang="en-US" dirty="0" smtClean="0"/>
                  <a:t> holds,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113" y="1906658"/>
                <a:ext cx="4328156" cy="2196370"/>
              </a:xfrm>
              <a:prstGeom prst="rect">
                <a:avLst/>
              </a:prstGeom>
              <a:blipFill rotWithShape="0">
                <a:blip r:embed="rId6"/>
                <a:stretch>
                  <a:fillRect l="-1127" r="-2113" b="-3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886970" y="4141294"/>
            <a:ext cx="1816321" cy="4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630212" y="3549492"/>
            <a:ext cx="2070211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1736207" y="4167151"/>
            <a:ext cx="150763" cy="64008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/>
          <p:cNvSpPr/>
          <p:nvPr/>
        </p:nvSpPr>
        <p:spPr>
          <a:xfrm flipH="1">
            <a:off x="1467863" y="3549492"/>
            <a:ext cx="135786" cy="1262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ket 3"/>
          <p:cNvSpPr/>
          <p:nvPr/>
        </p:nvSpPr>
        <p:spPr>
          <a:xfrm rot="5400000">
            <a:off x="8521955" y="2820207"/>
            <a:ext cx="119570" cy="287860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8507047" y="4237663"/>
            <a:ext cx="0" cy="9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27038" y="440999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858861" y="4387098"/>
                <a:ext cx="4960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861" y="4387098"/>
                <a:ext cx="496098" cy="30777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789251" y="4400521"/>
                <a:ext cx="4015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51" y="4400521"/>
                <a:ext cx="401520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415983" y="4903441"/>
                <a:ext cx="26050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1400" dirty="0" smtClean="0"/>
                  <a:t> = 0.5 in the example on the left</a:t>
                </a:r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83" y="4903441"/>
                <a:ext cx="2605062" cy="307777"/>
              </a:xfrm>
              <a:prstGeom prst="rect">
                <a:avLst/>
              </a:prstGeom>
              <a:blipFill rotWithShape="0"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4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13" y="2244681"/>
            <a:ext cx="3528531" cy="293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8405" y="190338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91487" y="2258139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59037" y="2249178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18499" y="4983409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11657" y="3537724"/>
            <a:ext cx="13252" cy="1691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8499" y="5225165"/>
            <a:ext cx="29371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82327" y="5201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47" y="472894"/>
            <a:ext cx="8691779" cy="14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17113" y="1906658"/>
                <a:ext cx="4328156" cy="219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represent the probability of getting answer s to the two queries, respectively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If for any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</m:oMath>
                </a14:m>
                <a:r>
                  <a:rPr lang="en-US" dirty="0" smtClean="0"/>
                  <a:t> holds,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113" y="1906658"/>
                <a:ext cx="4328156" cy="2196370"/>
              </a:xfrm>
              <a:prstGeom prst="rect">
                <a:avLst/>
              </a:prstGeom>
              <a:blipFill rotWithShape="0">
                <a:blip r:embed="rId6"/>
                <a:stretch>
                  <a:fillRect l="-1127" r="-2113" b="-3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886970" y="4141294"/>
            <a:ext cx="1816321" cy="4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630212" y="3549492"/>
            <a:ext cx="2070211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1736207" y="4167151"/>
            <a:ext cx="150763" cy="64008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/>
          <p:cNvSpPr/>
          <p:nvPr/>
        </p:nvSpPr>
        <p:spPr>
          <a:xfrm flipH="1">
            <a:off x="1467863" y="3549492"/>
            <a:ext cx="135786" cy="1262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ket 3"/>
          <p:cNvSpPr/>
          <p:nvPr/>
        </p:nvSpPr>
        <p:spPr>
          <a:xfrm rot="5400000">
            <a:off x="8521955" y="2820207"/>
            <a:ext cx="119570" cy="287860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8507047" y="4237663"/>
            <a:ext cx="0" cy="9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27038" y="440999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858861" y="4387098"/>
                <a:ext cx="4960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861" y="4387098"/>
                <a:ext cx="496098" cy="30777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789251" y="4400521"/>
                <a:ext cx="4015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51" y="4400521"/>
                <a:ext cx="401520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415983" y="4903441"/>
                <a:ext cx="26050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1400" dirty="0" smtClean="0"/>
                  <a:t> = 0.5 in the example on the left</a:t>
                </a:r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983" y="4903441"/>
                <a:ext cx="2605062" cy="307777"/>
              </a:xfrm>
              <a:prstGeom prst="rect">
                <a:avLst/>
              </a:prstGeom>
              <a:blipFill rotWithShape="0"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639379" y="5442428"/>
                <a:ext cx="422579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Then we say randomized </a:t>
                </a:r>
                <a:r>
                  <a:rPr lang="en-US" sz="2000" dirty="0" smtClean="0"/>
                  <a:t>function, i.e., differential privacy mechanism, </a:t>
                </a:r>
                <a:r>
                  <a:rPr lang="en-US" sz="2000" dirty="0"/>
                  <a:t>gives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000" dirty="0"/>
                  <a:t>-differential privacy</a:t>
                </a: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79" y="5442428"/>
                <a:ext cx="4225797" cy="1015663"/>
              </a:xfrm>
              <a:prstGeom prst="rect">
                <a:avLst/>
              </a:prstGeom>
              <a:blipFill rotWithShape="0">
                <a:blip r:embed="rId12"/>
                <a:stretch>
                  <a:fillRect l="-722" t="-3614" r="-1876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12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94805" y="2585146"/>
            <a:ext cx="9101667" cy="1643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/>
              <a:t>Differential privacy is </a:t>
            </a:r>
            <a:r>
              <a:rPr lang="en-US" sz="3600" dirty="0" smtClean="0"/>
              <a:t>a statistical property of mechanism behavior, </a:t>
            </a:r>
            <a:r>
              <a:rPr lang="en-US" sz="3600" dirty="0"/>
              <a:t>a </a:t>
            </a:r>
            <a:r>
              <a:rPr lang="en-US" sz="3600" i="1" dirty="0"/>
              <a:t>definition, </a:t>
            </a:r>
            <a:r>
              <a:rPr lang="en-US" sz="3600" dirty="0"/>
              <a:t>not an algorithm.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2301881"/>
            <a:ext cx="2374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08174" y="2729947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WHY? 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46" y="2413926"/>
            <a:ext cx="2321893" cy="22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08174" y="2729947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WHY? 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46" y="2413926"/>
            <a:ext cx="2321893" cy="22453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88904" y="3245412"/>
            <a:ext cx="74212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smtClean="0"/>
              <a:t>In Netflix Prize dataset, not two records are similar more than 50%.</a:t>
            </a:r>
          </a:p>
          <a:p>
            <a:pPr lvl="1"/>
            <a:r>
              <a:rPr lang="en-US" sz="2000" dirty="0" smtClean="0"/>
              <a:t>If the profile can be matched up to 50% similarity to a profile in IMDb , then the adversary knows with good chance the true identity of the profile</a:t>
            </a:r>
          </a:p>
        </p:txBody>
      </p:sp>
    </p:spTree>
    <p:extLst>
      <p:ext uri="{BB962C8B-B14F-4D97-AF65-F5344CB8AC3E}">
        <p14:creationId xmlns:p14="http://schemas.microsoft.com/office/powerpoint/2010/main" val="59240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13" y="2244681"/>
            <a:ext cx="3528531" cy="293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8405" y="190338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91487" y="2258139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59037" y="2249178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18499" y="4983409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11657" y="3537724"/>
            <a:ext cx="13252" cy="1691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8499" y="5225165"/>
            <a:ext cx="29371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82327" y="5201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47" y="472894"/>
            <a:ext cx="8691779" cy="14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17113" y="1906658"/>
                <a:ext cx="4328156" cy="2750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Try to move the slide below and get different answers s.</a:t>
                </a:r>
              </a:p>
              <a:p>
                <a:pPr algn="ctr"/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represent the probability of getting answer s to the two queries, respectively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If for any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</m:oMath>
                </a14:m>
                <a:r>
                  <a:rPr lang="en-US" dirty="0" smtClean="0"/>
                  <a:t> holds,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113" y="1906658"/>
                <a:ext cx="4328156" cy="2750368"/>
              </a:xfrm>
              <a:prstGeom prst="rect">
                <a:avLst/>
              </a:prstGeom>
              <a:blipFill rotWithShape="0">
                <a:blip r:embed="rId6"/>
                <a:stretch>
                  <a:fillRect l="-1127" t="-1330" r="-2113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886970" y="4141294"/>
            <a:ext cx="1816321" cy="4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630212" y="3549492"/>
            <a:ext cx="2070211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1736207" y="4167151"/>
            <a:ext cx="150763" cy="64008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/>
          <p:cNvSpPr/>
          <p:nvPr/>
        </p:nvSpPr>
        <p:spPr>
          <a:xfrm flipH="1">
            <a:off x="1467863" y="3549492"/>
            <a:ext cx="135786" cy="1262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3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13" y="2244681"/>
            <a:ext cx="3528531" cy="293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8405" y="190338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91487" y="2258139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59037" y="2249178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18499" y="4983409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11657" y="3537724"/>
            <a:ext cx="13252" cy="1691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8499" y="5225165"/>
            <a:ext cx="29371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82327" y="5201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47" y="472894"/>
            <a:ext cx="8691779" cy="14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17113" y="1906658"/>
                <a:ext cx="4328156" cy="3027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represent the probability of getting answer s to the two queries, respectively</a:t>
                </a:r>
              </a:p>
              <a:p>
                <a:pPr algn="ctr"/>
                <a:r>
                  <a:rPr lang="en-US" dirty="0" smtClean="0"/>
                  <a:t> </a:t>
                </a:r>
              </a:p>
              <a:p>
                <a:pPr algn="ctr"/>
                <a:r>
                  <a:rPr lang="en-US" dirty="0"/>
                  <a:t>Try to move the slide below and get different answers </a:t>
                </a:r>
                <a:r>
                  <a:rPr lang="en-US" dirty="0" smtClean="0"/>
                  <a:t>s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If for any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</m:oMath>
                </a14:m>
                <a:r>
                  <a:rPr lang="en-US" dirty="0" smtClean="0"/>
                  <a:t> holds,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113" y="1906658"/>
                <a:ext cx="4328156" cy="3027367"/>
              </a:xfrm>
              <a:prstGeom prst="rect">
                <a:avLst/>
              </a:prstGeom>
              <a:blipFill rotWithShape="0">
                <a:blip r:embed="rId6"/>
                <a:stretch>
                  <a:fillRect l="-1127" r="-2113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886970" y="4141294"/>
            <a:ext cx="1816321" cy="4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630212" y="3549492"/>
            <a:ext cx="2070211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1736207" y="4167151"/>
            <a:ext cx="150763" cy="64008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/>
          <p:cNvSpPr/>
          <p:nvPr/>
        </p:nvSpPr>
        <p:spPr>
          <a:xfrm flipH="1">
            <a:off x="1467863" y="3549492"/>
            <a:ext cx="135786" cy="1262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2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12" y="2958715"/>
            <a:ext cx="1562100" cy="142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12" y="2643591"/>
            <a:ext cx="1816100" cy="1790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61642" y="2558605"/>
            <a:ext cx="8605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 you feel safe enough (your privacy is preserved) if your data is in this dataset?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4704521" y="3630159"/>
            <a:ext cx="1351722" cy="6228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YES!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084652" y="3630159"/>
            <a:ext cx="1351722" cy="6228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0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13" y="2244681"/>
            <a:ext cx="3528531" cy="293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8405" y="190338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91487" y="2258139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59037" y="2249178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18499" y="4983409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11657" y="3537724"/>
            <a:ext cx="13252" cy="1691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8499" y="5225165"/>
            <a:ext cx="29371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82327" y="5201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47" y="472894"/>
            <a:ext cx="8691779" cy="14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17113" y="1906658"/>
                <a:ext cx="4328156" cy="2196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represent the probability of getting answer s to the two queries, respectively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If for any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</m:oMath>
                </a14:m>
                <a:r>
                  <a:rPr lang="en-US" dirty="0" smtClean="0"/>
                  <a:t> holds,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113" y="1906658"/>
                <a:ext cx="4328156" cy="2196370"/>
              </a:xfrm>
              <a:prstGeom prst="rect">
                <a:avLst/>
              </a:prstGeom>
              <a:blipFill rotWithShape="0">
                <a:blip r:embed="rId6"/>
                <a:stretch>
                  <a:fillRect l="-1127" r="-2113" b="-3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886970" y="4141294"/>
            <a:ext cx="1816321" cy="4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630212" y="3549492"/>
            <a:ext cx="2070211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1736207" y="4167151"/>
            <a:ext cx="150763" cy="64008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/>
          <p:cNvSpPr/>
          <p:nvPr/>
        </p:nvSpPr>
        <p:spPr>
          <a:xfrm flipH="1">
            <a:off x="1467863" y="3549492"/>
            <a:ext cx="135786" cy="1262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ket 3"/>
          <p:cNvSpPr/>
          <p:nvPr/>
        </p:nvSpPr>
        <p:spPr>
          <a:xfrm rot="5400000">
            <a:off x="8521955" y="2820207"/>
            <a:ext cx="119570" cy="287860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8507047" y="4237663"/>
            <a:ext cx="0" cy="9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27038" y="440999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858861" y="4387098"/>
                <a:ext cx="4960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861" y="4387098"/>
                <a:ext cx="496098" cy="30777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789251" y="4400521"/>
                <a:ext cx="4015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51" y="4400521"/>
                <a:ext cx="401520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686786" y="4870017"/>
                <a:ext cx="6335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1400" dirty="0" smtClean="0"/>
                  <a:t> =</a:t>
                </a:r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786" y="4870017"/>
                <a:ext cx="633518" cy="307777"/>
              </a:xfrm>
              <a:prstGeom prst="rect">
                <a:avLst/>
              </a:prstGeom>
              <a:blipFill rotWithShape="0"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stCxn id="29" idx="3"/>
          </p:cNvCxnSpPr>
          <p:nvPr/>
        </p:nvCxnSpPr>
        <p:spPr>
          <a:xfrm>
            <a:off x="8320304" y="5023906"/>
            <a:ext cx="9015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693791" y="4964530"/>
            <a:ext cx="115910" cy="1188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8231009" y="50239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0</a:t>
            </a:r>
            <a:endParaRPr 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9065897" y="504784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8831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13" y="2244681"/>
            <a:ext cx="3528531" cy="293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8405" y="190338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91487" y="2258139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59037" y="2249178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18499" y="4983409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64779" y="27370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[K(D1)]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13923" y="27370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Pr</a:t>
            </a:r>
            <a:r>
              <a:rPr lang="en-US" dirty="0" smtClean="0">
                <a:solidFill>
                  <a:srgbClr val="FF0000"/>
                </a:solidFill>
              </a:rPr>
              <a:t>[K(D2)]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11657" y="3537724"/>
            <a:ext cx="13252" cy="1691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8499" y="5225165"/>
            <a:ext cx="29371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82327" y="5201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47" y="472894"/>
            <a:ext cx="8691779" cy="14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17113" y="1906658"/>
                <a:ext cx="4328156" cy="2750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Try to move the slide below and get different answers s.</a:t>
                </a:r>
              </a:p>
              <a:p>
                <a:pPr algn="ctr"/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represent the probability of getting answer s to the two queries, respectively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If for any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</m:oMath>
                </a14:m>
                <a:r>
                  <a:rPr lang="en-US" dirty="0" smtClean="0"/>
                  <a:t> holds.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113" y="1906658"/>
                <a:ext cx="4328156" cy="2750368"/>
              </a:xfrm>
              <a:prstGeom prst="rect">
                <a:avLst/>
              </a:prstGeom>
              <a:blipFill rotWithShape="0">
                <a:blip r:embed="rId6"/>
                <a:stretch>
                  <a:fillRect l="-1127" t="-1330" r="-2113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886970" y="4141294"/>
            <a:ext cx="1816321" cy="4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630212" y="3549492"/>
            <a:ext cx="2070211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1736207" y="4167151"/>
            <a:ext cx="150763" cy="64008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/>
          <p:cNvSpPr/>
          <p:nvPr/>
        </p:nvSpPr>
        <p:spPr>
          <a:xfrm flipH="1">
            <a:off x="1467863" y="3549492"/>
            <a:ext cx="135786" cy="1262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519472" y="4915050"/>
                <a:ext cx="444679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Then we say randomized </a:t>
                </a:r>
                <a:r>
                  <a:rPr lang="en-US" sz="2400" dirty="0" smtClean="0"/>
                  <a:t>function, i.e., differential privacy mechanism, </a:t>
                </a:r>
                <a:r>
                  <a:rPr lang="en-US" sz="2400" dirty="0"/>
                  <a:t>gives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/>
                  <a:t>-differential privacy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72" y="4915050"/>
                <a:ext cx="4446790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1644" t="-3101" r="-3425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90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13" y="2244681"/>
            <a:ext cx="3528531" cy="293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  <a:r>
                  <a:rPr lang="en-US" dirty="0"/>
                  <a:t> </a:t>
                </a:r>
                <a:r>
                  <a:rPr lang="en-US" dirty="0" smtClean="0"/>
                  <a:t>S=Range(K)</a:t>
                </a:r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591" y="5442428"/>
                <a:ext cx="317696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536" t="-5660" r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8405" y="190338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91487" y="2258139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59037" y="2249178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18499" y="4983409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64779" y="27370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[K(D1)]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13923" y="27370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Pr</a:t>
            </a:r>
            <a:r>
              <a:rPr lang="en-US" dirty="0" smtClean="0">
                <a:solidFill>
                  <a:srgbClr val="FF0000"/>
                </a:solidFill>
              </a:rPr>
              <a:t>[K(D2)]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11657" y="3537724"/>
            <a:ext cx="13252" cy="1691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8499" y="5225165"/>
            <a:ext cx="29371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82327" y="5201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47" y="472894"/>
            <a:ext cx="8691779" cy="14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17113" y="1906658"/>
                <a:ext cx="4328156" cy="2750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smtClean="0"/>
                  <a:t>Try to move the slide below and get different answers s.</a:t>
                </a:r>
              </a:p>
              <a:p>
                <a:pPr algn="ctr"/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𝑃𝑟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 smtClean="0"/>
                  <a:t> represent the probability of getting answer s to the two queries, respectively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If for any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f>
                      <m:f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sup>
                    </m:sSup>
                  </m:oMath>
                </a14:m>
                <a:r>
                  <a:rPr lang="en-US" dirty="0" smtClean="0"/>
                  <a:t> holds.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113" y="1906658"/>
                <a:ext cx="4328156" cy="2750368"/>
              </a:xfrm>
              <a:prstGeom prst="rect">
                <a:avLst/>
              </a:prstGeom>
              <a:blipFill rotWithShape="0">
                <a:blip r:embed="rId6"/>
                <a:stretch>
                  <a:fillRect l="-1127" t="-1330" r="-2113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886970" y="4141294"/>
            <a:ext cx="1816321" cy="4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630212" y="3549492"/>
            <a:ext cx="2070211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1736207" y="4167151"/>
            <a:ext cx="150763" cy="64008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/>
          <p:cNvSpPr/>
          <p:nvPr/>
        </p:nvSpPr>
        <p:spPr>
          <a:xfrm flipH="1">
            <a:off x="1467863" y="3549492"/>
            <a:ext cx="135786" cy="1262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519472" y="4915050"/>
                <a:ext cx="444679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Then we say randomized </a:t>
                </a:r>
                <a:r>
                  <a:rPr lang="en-US" sz="2400" dirty="0" smtClean="0"/>
                  <a:t>function, i.e., differential privacy mechanism, </a:t>
                </a:r>
                <a:r>
                  <a:rPr lang="en-US" sz="2400" dirty="0"/>
                  <a:t>gives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/>
                  <a:t>-differential privacy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72" y="4915050"/>
                <a:ext cx="4446790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1644" t="-3101" r="-3425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78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16711" y="1586935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04" y="1368296"/>
            <a:ext cx="3194441" cy="26990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98695" y="113327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Answer: 3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7639907" y="3061925"/>
            <a:ext cx="450994" cy="2461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37730" y="4469843"/>
            <a:ext cx="2291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possible responses </a:t>
            </a:r>
          </a:p>
          <a:p>
            <a:pPr algn="ctr"/>
            <a:r>
              <a:rPr lang="en-US" dirty="0" smtClean="0"/>
              <a:t>Range(M)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8271013" y="2366348"/>
            <a:ext cx="13785" cy="140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17791" y="2047591"/>
            <a:ext cx="151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Answer</a:t>
            </a:r>
            <a:r>
              <a:rPr lang="en-US" sz="1600" smtClean="0"/>
              <a:t>: A = 2.1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78360" y="2815472"/>
            <a:ext cx="4241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randomized function here is used to </a:t>
            </a:r>
            <a:r>
              <a:rPr lang="en-US" dirty="0" smtClean="0"/>
              <a:t>PERTURB </a:t>
            </a:r>
            <a:r>
              <a:rPr lang="en-US" dirty="0"/>
              <a:t>the </a:t>
            </a:r>
            <a:r>
              <a:rPr lang="en-US" dirty="0" smtClean="0"/>
              <a:t>TRUE </a:t>
            </a:r>
            <a:r>
              <a:rPr lang="en-US" dirty="0"/>
              <a:t>answer to a query by </a:t>
            </a:r>
            <a:r>
              <a:rPr lang="en-US" dirty="0">
                <a:solidFill>
                  <a:schemeClr val="accent1"/>
                </a:solidFill>
              </a:rPr>
              <a:t>adding random noise </a:t>
            </a:r>
            <a:r>
              <a:rPr lang="en-US" dirty="0"/>
              <a:t>generated by a distribution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29615">
            <a:off x="3802723" y="1267457"/>
            <a:ext cx="1505840" cy="156026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737730" y="5181323"/>
            <a:ext cx="1041400" cy="495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SAMPLE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02400" y="5779200"/>
            <a:ext cx="303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(Try SAMPLE to get different Answer A)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9766300" y="1574800"/>
            <a:ext cx="233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Hover over the distribution function M (curve), you will see the probability of getting different answer A. For instance,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09077" y="3599065"/>
                <a:ext cx="21456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0.25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077" y="3599065"/>
                <a:ext cx="2145652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90600" y="559145"/>
            <a:ext cx="393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randomized function?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766300" y="3981706"/>
            <a:ext cx="224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hich means if you sample 100 times, you will get answer A = 1 about 25 times.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8189645" y="5181322"/>
            <a:ext cx="1041400" cy="495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SAMPLE 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96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16711" y="1586935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04" y="1368296"/>
            <a:ext cx="3194441" cy="26990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876727" y="1455948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98695" y="113327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Answer: 3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7639907" y="3061925"/>
            <a:ext cx="450994" cy="2461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37730" y="4469843"/>
            <a:ext cx="2291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possible responses </a:t>
            </a:r>
          </a:p>
          <a:p>
            <a:pPr algn="ctr"/>
            <a:r>
              <a:rPr lang="en-US" dirty="0" smtClean="0"/>
              <a:t>Range(M)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8271013" y="2366348"/>
            <a:ext cx="13785" cy="140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17791" y="2047591"/>
            <a:ext cx="151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Answer</a:t>
            </a:r>
            <a:r>
              <a:rPr lang="en-US" sz="1600" smtClean="0"/>
              <a:t>: A = 2.1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78360" y="2815472"/>
            <a:ext cx="4241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randomized function here is used to </a:t>
            </a:r>
            <a:r>
              <a:rPr lang="en-US" dirty="0" smtClean="0"/>
              <a:t>PERTURB </a:t>
            </a:r>
            <a:r>
              <a:rPr lang="en-US" dirty="0"/>
              <a:t>the </a:t>
            </a:r>
            <a:r>
              <a:rPr lang="en-US" dirty="0" smtClean="0"/>
              <a:t>TRUE </a:t>
            </a:r>
            <a:r>
              <a:rPr lang="en-US" dirty="0"/>
              <a:t>answer to a query by </a:t>
            </a:r>
            <a:r>
              <a:rPr lang="en-US" dirty="0">
                <a:solidFill>
                  <a:schemeClr val="accent1"/>
                </a:solidFill>
              </a:rPr>
              <a:t>adding random noise </a:t>
            </a:r>
            <a:r>
              <a:rPr lang="en-US" dirty="0"/>
              <a:t>generated by a distribution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29615">
            <a:off x="3802723" y="1267457"/>
            <a:ext cx="1505840" cy="156026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737730" y="5181323"/>
            <a:ext cx="1041400" cy="495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SAMPLE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02400" y="5779200"/>
            <a:ext cx="303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(Try SAMPLE to get different Answer A)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9766300" y="1574800"/>
            <a:ext cx="233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Hover over the distribution function M (curve), you will see the probability of getting different answer A. For instance,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709077" y="3599065"/>
                <a:ext cx="21456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0.25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077" y="3599065"/>
                <a:ext cx="2145652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90600" y="559145"/>
            <a:ext cx="393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randomized function?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766300" y="3981706"/>
            <a:ext cx="224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hich means if you sample 100 times, you will get answer A = 1 about 25 times.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8189645" y="5181322"/>
            <a:ext cx="1041400" cy="495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SAMPLE 100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251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13" y="2244681"/>
            <a:ext cx="3528531" cy="2939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41467" y="5444791"/>
                <a:ext cx="20615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All possible answers</a:t>
                </a:r>
              </a:p>
              <a:p>
                <a:pPr algn="ctr"/>
                <a:r>
                  <a:rPr lang="en-US" dirty="0" smtClean="0"/>
                  <a:t>S=Range(K),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467" y="5444791"/>
                <a:ext cx="2061526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360" t="-4717" r="-177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8405" y="190338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91487" y="2258139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459037" y="2249178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818499" y="4983409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64779" y="27370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[K(D1)]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13923" y="27370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Pr</a:t>
            </a:r>
            <a:r>
              <a:rPr lang="en-US" dirty="0" smtClean="0">
                <a:solidFill>
                  <a:srgbClr val="FF0000"/>
                </a:solidFill>
              </a:rPr>
              <a:t>[K(D2)]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11657" y="3537724"/>
            <a:ext cx="13252" cy="1691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8499" y="5225165"/>
            <a:ext cx="29371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82327" y="5201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347" y="472894"/>
            <a:ext cx="8691779" cy="14304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365245" y="2460002"/>
            <a:ext cx="4328156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Try to move the slide below and get different </a:t>
            </a:r>
            <a:r>
              <a:rPr lang="en-US" dirty="0" smtClean="0"/>
              <a:t>answers, </a:t>
            </a:r>
            <a:r>
              <a:rPr lang="en-US" dirty="0"/>
              <a:t>e</a:t>
            </a:r>
            <a:r>
              <a:rPr lang="en-US" dirty="0" smtClean="0"/>
              <a:t>quation </a:t>
            </a:r>
            <a:r>
              <a:rPr lang="en-US" dirty="0"/>
              <a:t>(1) describes that for any possible answer </a:t>
            </a:r>
            <a:r>
              <a:rPr lang="en-US"/>
              <a:t>you </a:t>
            </a:r>
            <a:r>
              <a:rPr lang="en-US" smtClean="0"/>
              <a:t>get, 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886970" y="4141294"/>
            <a:ext cx="1816321" cy="4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630212" y="3549492"/>
            <a:ext cx="2070211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/>
          <p:cNvSpPr/>
          <p:nvPr/>
        </p:nvSpPr>
        <p:spPr>
          <a:xfrm flipH="1">
            <a:off x="1736207" y="4167151"/>
            <a:ext cx="150763" cy="64008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77" y="4380027"/>
                <a:ext cx="137531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ket 20"/>
          <p:cNvSpPr/>
          <p:nvPr/>
        </p:nvSpPr>
        <p:spPr>
          <a:xfrm flipH="1">
            <a:off x="1467863" y="3549492"/>
            <a:ext cx="135786" cy="1262863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𝑃𝑟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0" y="3965812"/>
                <a:ext cx="137531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823910" y="3510740"/>
                <a:ext cx="2928943" cy="670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ctrlPr>
                            <a:rPr lang="mr-IN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mr-IN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mr-IN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910" y="3510740"/>
                <a:ext cx="2928943" cy="6701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9802076" y="3661165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holds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305928" y="4601573"/>
                <a:ext cx="444679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Then we say randomized </a:t>
                </a:r>
                <a:r>
                  <a:rPr lang="en-US" sz="2400" dirty="0" smtClean="0"/>
                  <a:t>function, i.e., differential privacy mechanism, </a:t>
                </a:r>
                <a:r>
                  <a:rPr lang="en-US" sz="2400" dirty="0"/>
                  <a:t>gives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sz="2400" dirty="0"/>
                  <a:t>-differential privacy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928" y="4601573"/>
                <a:ext cx="4446790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1644" t="-3113" r="-3425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5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1613" y="593103"/>
            <a:ext cx="1118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the randomized function will give us TWO </a:t>
            </a:r>
            <a:r>
              <a:rPr lang="en-US" dirty="0" smtClean="0">
                <a:solidFill>
                  <a:schemeClr val="accent1"/>
                </a:solidFill>
              </a:rPr>
              <a:t>DISTRIBUTIONS</a:t>
            </a:r>
            <a:r>
              <a:rPr lang="en-US" dirty="0" smtClean="0"/>
              <a:t> to the TWO QUERIES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156" y="2158243"/>
            <a:ext cx="3528531" cy="2939079"/>
          </a:xfrm>
          <a:prstGeom prst="rect">
            <a:avLst/>
          </a:prstGeo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103031481"/>
              </p:ext>
            </p:extLst>
          </p:nvPr>
        </p:nvGraphicFramePr>
        <p:xfrm>
          <a:off x="641613" y="2171701"/>
          <a:ext cx="7193997" cy="1947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7942131" y="2994472"/>
            <a:ext cx="269291" cy="301461"/>
            <a:chOff x="5393917" y="802103"/>
            <a:chExt cx="293035" cy="342796"/>
          </a:xfrm>
          <a:solidFill>
            <a:schemeClr val="tx1"/>
          </a:solidFill>
        </p:grpSpPr>
        <p:sp>
          <p:nvSpPr>
            <p:cNvPr id="18" name="Right Arrow 17"/>
            <p:cNvSpPr/>
            <p:nvPr/>
          </p:nvSpPr>
          <p:spPr>
            <a:xfrm>
              <a:off x="5393917" y="802103"/>
              <a:ext cx="293035" cy="34279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ight Arrow 4"/>
            <p:cNvSpPr/>
            <p:nvPr/>
          </p:nvSpPr>
          <p:spPr>
            <a:xfrm>
              <a:off x="5393917" y="870662"/>
              <a:ext cx="205125" cy="2056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56408332"/>
              </p:ext>
            </p:extLst>
          </p:nvPr>
        </p:nvGraphicFramePr>
        <p:xfrm>
          <a:off x="641613" y="3356225"/>
          <a:ext cx="7193997" cy="1947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7942131" y="4178996"/>
            <a:ext cx="269291" cy="301461"/>
            <a:chOff x="5393917" y="802103"/>
            <a:chExt cx="293035" cy="342796"/>
          </a:xfrm>
          <a:solidFill>
            <a:schemeClr val="accent2"/>
          </a:solidFill>
        </p:grpSpPr>
        <p:sp>
          <p:nvSpPr>
            <p:cNvPr id="23" name="Right Arrow 22"/>
            <p:cNvSpPr/>
            <p:nvPr/>
          </p:nvSpPr>
          <p:spPr>
            <a:xfrm>
              <a:off x="5393917" y="802103"/>
              <a:ext cx="293035" cy="34279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ight Arrow 4"/>
            <p:cNvSpPr/>
            <p:nvPr/>
          </p:nvSpPr>
          <p:spPr>
            <a:xfrm>
              <a:off x="5393917" y="870662"/>
              <a:ext cx="205125" cy="205678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711820" y="1600125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0101530" y="2171701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469080" y="2162740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828542" y="4896971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10071616" y="3785134"/>
            <a:ext cx="450994" cy="26472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166693" y="477594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11348" y="478604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856003" y="479589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223097" y="478790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665537" y="474778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531420" y="1816946"/>
            <a:ext cx="1470992" cy="3227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97681" y="1906663"/>
            <a:ext cx="1338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Neighboring datasets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568654" y="262514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[K(D1)]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18730" y="265500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</a:rPr>
              <a:t>Pr</a:t>
            </a:r>
            <a:r>
              <a:rPr lang="en-US" dirty="0" smtClean="0">
                <a:solidFill>
                  <a:schemeClr val="accent2"/>
                </a:solidFill>
              </a:rPr>
              <a:t>[K(D2)]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39610" y="54062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S is </a:t>
            </a:r>
            <a:r>
              <a:rPr lang="en-US" dirty="0"/>
              <a:t>the group of all possible output of the randomized function </a:t>
            </a:r>
            <a:r>
              <a:rPr lang="en-US" dirty="0" smtClean="0"/>
              <a:t>K.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92539" y="5406201"/>
                <a:ext cx="32091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</a:p>
              <a:p>
                <a:pPr algn="ctr"/>
                <a:r>
                  <a:rPr lang="en-US" dirty="0" smtClean="0"/>
                  <a:t>S=Range(K),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=1,2,…)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539" y="5406201"/>
                <a:ext cx="3209148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331" t="-5660" r="-19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297113" y="182848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A’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937844" y="18284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0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1613" y="593103"/>
            <a:ext cx="1118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the randomized function will give us TWO </a:t>
            </a:r>
            <a:r>
              <a:rPr lang="en-US" dirty="0" smtClean="0">
                <a:solidFill>
                  <a:schemeClr val="accent1"/>
                </a:solidFill>
              </a:rPr>
              <a:t>DISTRIBUTIONS</a:t>
            </a:r>
            <a:r>
              <a:rPr lang="en-US" dirty="0" smtClean="0"/>
              <a:t> to the TWO QUERIES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156" y="2158243"/>
            <a:ext cx="3528531" cy="2939079"/>
          </a:xfrm>
          <a:prstGeom prst="rect">
            <a:avLst/>
          </a:prstGeo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880900840"/>
              </p:ext>
            </p:extLst>
          </p:nvPr>
        </p:nvGraphicFramePr>
        <p:xfrm>
          <a:off x="641613" y="2171701"/>
          <a:ext cx="7193997" cy="1947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7942131" y="2994472"/>
            <a:ext cx="269291" cy="301461"/>
            <a:chOff x="5393917" y="802103"/>
            <a:chExt cx="293035" cy="342796"/>
          </a:xfrm>
          <a:solidFill>
            <a:schemeClr val="tx1"/>
          </a:solidFill>
        </p:grpSpPr>
        <p:sp>
          <p:nvSpPr>
            <p:cNvPr id="18" name="Right Arrow 17"/>
            <p:cNvSpPr/>
            <p:nvPr/>
          </p:nvSpPr>
          <p:spPr>
            <a:xfrm>
              <a:off x="5393917" y="802103"/>
              <a:ext cx="293035" cy="34279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ight Arrow 4"/>
            <p:cNvSpPr/>
            <p:nvPr/>
          </p:nvSpPr>
          <p:spPr>
            <a:xfrm>
              <a:off x="5393917" y="870662"/>
              <a:ext cx="205125" cy="2056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801072632"/>
              </p:ext>
            </p:extLst>
          </p:nvPr>
        </p:nvGraphicFramePr>
        <p:xfrm>
          <a:off x="641613" y="3356225"/>
          <a:ext cx="7193997" cy="1947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7942131" y="4178996"/>
            <a:ext cx="269291" cy="301461"/>
            <a:chOff x="5393917" y="802103"/>
            <a:chExt cx="293035" cy="342796"/>
          </a:xfrm>
          <a:solidFill>
            <a:schemeClr val="accent2"/>
          </a:solidFill>
        </p:grpSpPr>
        <p:sp>
          <p:nvSpPr>
            <p:cNvPr id="23" name="Right Arrow 22"/>
            <p:cNvSpPr/>
            <p:nvPr/>
          </p:nvSpPr>
          <p:spPr>
            <a:xfrm>
              <a:off x="5393917" y="802103"/>
              <a:ext cx="293035" cy="34279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ight Arrow 4"/>
            <p:cNvSpPr/>
            <p:nvPr/>
          </p:nvSpPr>
          <p:spPr>
            <a:xfrm>
              <a:off x="5393917" y="870662"/>
              <a:ext cx="205125" cy="205678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10101530" y="2171701"/>
            <a:ext cx="0" cy="2689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469080" y="2162740"/>
            <a:ext cx="0" cy="268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828542" y="4896971"/>
            <a:ext cx="2937145" cy="147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10071616" y="3785134"/>
            <a:ext cx="450994" cy="26472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166693" y="477594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11348" y="478604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856003" y="479589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223097" y="478790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665537" y="474778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……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2531420" y="1816946"/>
            <a:ext cx="1470992" cy="3227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97681" y="1906663"/>
            <a:ext cx="1338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Neighboring datasets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568654" y="262514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[K(D1)]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18730" y="265500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</a:rPr>
              <a:t>Pr</a:t>
            </a:r>
            <a:r>
              <a:rPr lang="en-US" dirty="0" smtClean="0">
                <a:solidFill>
                  <a:schemeClr val="accent2"/>
                </a:solidFill>
              </a:rPr>
              <a:t>[K(D2)]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39610" y="54062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S is </a:t>
            </a:r>
            <a:r>
              <a:rPr lang="en-US" dirty="0"/>
              <a:t>the group of all possible output of the randomized function </a:t>
            </a:r>
            <a:r>
              <a:rPr lang="en-US" dirty="0" smtClean="0"/>
              <a:t>K.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94881" y="1119066"/>
            <a:ext cx="666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want these two distributions </a:t>
            </a:r>
            <a:r>
              <a:rPr lang="en-US" dirty="0" err="1" smtClean="0"/>
              <a:t>Pr</a:t>
            </a:r>
            <a:r>
              <a:rPr lang="en-US" dirty="0" smtClean="0"/>
              <a:t>[K(D1)] and </a:t>
            </a:r>
            <a:r>
              <a:rPr lang="en-US" dirty="0" err="1" smtClean="0"/>
              <a:t>Pr</a:t>
            </a:r>
            <a:r>
              <a:rPr lang="en-US" dirty="0" smtClean="0"/>
              <a:t>[K(D2)] to be similar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92539" y="5406201"/>
                <a:ext cx="32091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All possible answers</a:t>
                </a:r>
              </a:p>
              <a:p>
                <a:pPr algn="ctr"/>
                <a:r>
                  <a:rPr lang="en-US" dirty="0" smtClean="0"/>
                  <a:t>S=Range(K),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=1,2,…)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539" y="5406201"/>
                <a:ext cx="3209148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1331" t="-5660" r="-19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9711820" y="1600125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result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297113" y="182848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A’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937844" y="18284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5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71997677"/>
              </p:ext>
            </p:extLst>
          </p:nvPr>
        </p:nvGraphicFramePr>
        <p:xfrm>
          <a:off x="776586" y="1601785"/>
          <a:ext cx="8967593" cy="1560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11126" y="727404"/>
            <a:ext cx="992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randomized function here is used to </a:t>
            </a:r>
            <a:r>
              <a:rPr lang="en-US" baseline="0" dirty="0" smtClean="0"/>
              <a:t>perturb the true answer to a query by adding random noise generated by a distribution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961218" y="1558476"/>
            <a:ext cx="2213113" cy="16035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4985351" y="2998540"/>
            <a:ext cx="550061" cy="670793"/>
            <a:chOff x="5393917" y="802103"/>
            <a:chExt cx="293035" cy="342796"/>
          </a:xfrm>
          <a:solidFill>
            <a:schemeClr val="accent1"/>
          </a:solidFill>
        </p:grpSpPr>
        <p:sp>
          <p:nvSpPr>
            <p:cNvPr id="24" name="Right Arrow 23"/>
            <p:cNvSpPr/>
            <p:nvPr/>
          </p:nvSpPr>
          <p:spPr>
            <a:xfrm>
              <a:off x="5393917" y="802103"/>
              <a:ext cx="293035" cy="34279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ight Arrow 4"/>
            <p:cNvSpPr/>
            <p:nvPr/>
          </p:nvSpPr>
          <p:spPr>
            <a:xfrm>
              <a:off x="5393917" y="870662"/>
              <a:ext cx="205125" cy="2056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53532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30957"/>
              </p:ext>
            </p:extLst>
          </p:nvPr>
        </p:nvGraphicFramePr>
        <p:xfrm>
          <a:off x="776586" y="1601785"/>
          <a:ext cx="8967593" cy="1560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 rot="5400000">
            <a:off x="5055608" y="3184070"/>
            <a:ext cx="550061" cy="670793"/>
            <a:chOff x="5393917" y="802103"/>
            <a:chExt cx="293035" cy="342796"/>
          </a:xfrm>
          <a:solidFill>
            <a:schemeClr val="tx1"/>
          </a:solidFill>
        </p:grpSpPr>
        <p:sp>
          <p:nvSpPr>
            <p:cNvPr id="9" name="Right Arrow 8"/>
            <p:cNvSpPr/>
            <p:nvPr/>
          </p:nvSpPr>
          <p:spPr>
            <a:xfrm>
              <a:off x="5393917" y="802103"/>
              <a:ext cx="293035" cy="34279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/>
            <p:cNvSpPr/>
            <p:nvPr/>
          </p:nvSpPr>
          <p:spPr>
            <a:xfrm>
              <a:off x="5393917" y="870662"/>
              <a:ext cx="205125" cy="2056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11126" y="727404"/>
            <a:ext cx="992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randomized function here is used to </a:t>
            </a:r>
            <a:r>
              <a:rPr lang="en-US" baseline="0" dirty="0" smtClean="0"/>
              <a:t>perturb the true answer to a query by adding random noise generated by a distribution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456932" y="3789417"/>
            <a:ext cx="3328598" cy="2699007"/>
            <a:chOff x="8381122" y="1757961"/>
            <a:chExt cx="3328598" cy="26990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15279" y="1757961"/>
              <a:ext cx="3194441" cy="269900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381122" y="1962709"/>
              <a:ext cx="3328598" cy="2158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0349948" y="2968487"/>
              <a:ext cx="13252" cy="1152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875651" y="2516707"/>
              <a:ext cx="948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dirty="0" smtClean="0"/>
                <a:t>esult A</a:t>
              </a:r>
              <a:endParaRPr lang="en-US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504" y="3110122"/>
            <a:ext cx="3194441" cy="2699007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9730927" y="3197774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265595" y="2875104"/>
            <a:ext cx="94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Result A</a:t>
            </a:r>
            <a:endParaRPr lang="en-US" dirty="0"/>
          </a:p>
        </p:txBody>
      </p:sp>
      <p:sp>
        <p:nvSpPr>
          <p:cNvPr id="31" name="Right Brace 30"/>
          <p:cNvSpPr/>
          <p:nvPr/>
        </p:nvSpPr>
        <p:spPr>
          <a:xfrm rot="5400000">
            <a:off x="9506807" y="4803751"/>
            <a:ext cx="450994" cy="2461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04630" y="6211669"/>
            <a:ext cx="2291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possible responses </a:t>
            </a:r>
          </a:p>
          <a:p>
            <a:pPr algn="ctr"/>
            <a:r>
              <a:rPr lang="en-US" dirty="0" smtClean="0"/>
              <a:t>Range(M)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10137913" y="4108174"/>
            <a:ext cx="13785" cy="140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884691" y="3789417"/>
            <a:ext cx="115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Response B</a:t>
            </a:r>
            <a:endParaRPr lang="en-US" sz="1600" dirty="0"/>
          </a:p>
        </p:txBody>
      </p:sp>
      <p:sp>
        <p:nvSpPr>
          <p:cNvPr id="42" name="Bent-Up Arrow 41"/>
          <p:cNvSpPr/>
          <p:nvPr/>
        </p:nvSpPr>
        <p:spPr>
          <a:xfrm rot="5400000">
            <a:off x="7066177" y="3153706"/>
            <a:ext cx="850392" cy="7315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69403" y="4090293"/>
            <a:ext cx="243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instance result A =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4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12" y="2958715"/>
            <a:ext cx="1562100" cy="142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7547" y="2604772"/>
            <a:ext cx="8080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This dataset is ano</a:t>
            </a:r>
            <a:r>
              <a:rPr lang="en-US" altLang="zh-CN" sz="2000" dirty="0" smtClean="0"/>
              <a:t>n</a:t>
            </a:r>
            <a:r>
              <a:rPr lang="en-US" sz="2000" dirty="0" smtClean="0"/>
              <a:t>ymous</a:t>
            </a:r>
            <a:r>
              <a:rPr lang="en-US" sz="2000" dirty="0"/>
              <a:t> </a:t>
            </a:r>
            <a:r>
              <a:rPr lang="en-US" sz="2000" dirty="0" smtClean="0"/>
              <a:t>and only shows custom ID, movie rating and rating date. It seems safe enough and no one can infer your information.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442806" y="3669915"/>
            <a:ext cx="508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congrats/unfortuna</a:t>
            </a:r>
            <a:r>
              <a:rPr lang="en-US" altLang="zh-CN" dirty="0" smtClean="0"/>
              <a:t>te</a:t>
            </a:r>
            <a:r>
              <a:rPr lang="en-US" dirty="0" smtClean="0"/>
              <a:t>ly, you’re RIGHT/WRONG!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12" y="2643591"/>
            <a:ext cx="1816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04" y="1737380"/>
            <a:ext cx="3194441" cy="26990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752427" y="1825032"/>
            <a:ext cx="17930" cy="2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37857" y="1479968"/>
            <a:ext cx="94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Result A</a:t>
            </a:r>
            <a:endParaRPr lang="en-US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2528307" y="3431009"/>
            <a:ext cx="450994" cy="2461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26130" y="4838927"/>
            <a:ext cx="2291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 possible responses </a:t>
            </a:r>
          </a:p>
          <a:p>
            <a:pPr algn="ctr"/>
            <a:r>
              <a:rPr lang="en-US" dirty="0" smtClean="0"/>
              <a:t>Range(M)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053928" y="3993098"/>
            <a:ext cx="132522" cy="143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2365761" y="3157453"/>
            <a:ext cx="13063" cy="98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509866" y="3157453"/>
            <a:ext cx="850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499178" y="2124905"/>
            <a:ext cx="1261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46592" y="2101155"/>
                <a:ext cx="16551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sz="12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0.25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592" y="2101155"/>
                <a:ext cx="165513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61050" y="3118222"/>
                <a:ext cx="17400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1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12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0.148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50" y="3118222"/>
                <a:ext cx="1740092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671930" y="1126435"/>
            <a:ext cx="5420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probability of getting response 1 is about 0.25 and the probability of answering 0 is near 0.15, which means if you sample 100 times, about 25 times you will get answer 1, about 15 times you will get answer 0.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23269" y="549082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F0000"/>
                </a:solidFill>
              </a:rPr>
              <a:t>Sample</a:t>
            </a:r>
            <a:endParaRPr 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9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14" y="3095950"/>
            <a:ext cx="1781722" cy="18993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0875" y="2810844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913812" y="2401441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646451" y="5281628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Curved Right Arrow 55"/>
          <p:cNvSpPr/>
          <p:nvPr/>
        </p:nvSpPr>
        <p:spPr>
          <a:xfrm rot="16200000">
            <a:off x="5982086" y="3445303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62" name="Curved Right Arrow 61"/>
          <p:cNvSpPr/>
          <p:nvPr/>
        </p:nvSpPr>
        <p:spPr>
          <a:xfrm rot="16200000">
            <a:off x="5763322" y="3214045"/>
            <a:ext cx="661726" cy="446651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21697" y="5833608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55" idx="3"/>
          </p:cNvCxnSpPr>
          <p:nvPr/>
        </p:nvCxnSpPr>
        <p:spPr>
          <a:xfrm>
            <a:off x="6782147" y="5466294"/>
            <a:ext cx="1322731" cy="497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63" idx="3"/>
          </p:cNvCxnSpPr>
          <p:nvPr/>
        </p:nvCxnSpPr>
        <p:spPr>
          <a:xfrm flipV="1">
            <a:off x="6449378" y="5963478"/>
            <a:ext cx="1655500" cy="547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30843" y="5650960"/>
            <a:ext cx="306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we don’t answer the true result 3 and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14" y="3095950"/>
            <a:ext cx="1781722" cy="18993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0875" y="2810844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913812" y="2401441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646451" y="5281628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Curved Right Arrow 55"/>
          <p:cNvSpPr/>
          <p:nvPr/>
        </p:nvSpPr>
        <p:spPr>
          <a:xfrm rot="16200000">
            <a:off x="5982086" y="3445303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62" name="Curved Right Arrow 61"/>
          <p:cNvSpPr/>
          <p:nvPr/>
        </p:nvSpPr>
        <p:spPr>
          <a:xfrm rot="16200000">
            <a:off x="5763322" y="3214045"/>
            <a:ext cx="661726" cy="446651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21697" y="5833608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55" idx="3"/>
          </p:cNvCxnSpPr>
          <p:nvPr/>
        </p:nvCxnSpPr>
        <p:spPr>
          <a:xfrm>
            <a:off x="6782147" y="5466294"/>
            <a:ext cx="1322731" cy="49718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63" idx="3"/>
          </p:cNvCxnSpPr>
          <p:nvPr/>
        </p:nvCxnSpPr>
        <p:spPr>
          <a:xfrm flipV="1">
            <a:off x="6449378" y="5963478"/>
            <a:ext cx="1655500" cy="5479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89457" y="5778166"/>
                <a:ext cx="3061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Let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B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57" y="5778166"/>
                <a:ext cx="306125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5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 rot="5400000">
                <a:off x="5675712" y="5562723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675712" y="5562723"/>
                <a:ext cx="4681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9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14" y="3095950"/>
            <a:ext cx="1781722" cy="18993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0875" y="2810844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913812" y="2401441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646451" y="5281628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Curved Right Arrow 55"/>
          <p:cNvSpPr/>
          <p:nvPr/>
        </p:nvSpPr>
        <p:spPr>
          <a:xfrm rot="16200000">
            <a:off x="5982086" y="3445303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62" name="Curved Right Arrow 61"/>
          <p:cNvSpPr/>
          <p:nvPr/>
        </p:nvSpPr>
        <p:spPr>
          <a:xfrm rot="16200000">
            <a:off x="5763322" y="3214045"/>
            <a:ext cx="661726" cy="446651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21697" y="5833608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55" idx="3"/>
          </p:cNvCxnSpPr>
          <p:nvPr/>
        </p:nvCxnSpPr>
        <p:spPr>
          <a:xfrm>
            <a:off x="6782147" y="5466294"/>
            <a:ext cx="1322731" cy="497184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63" idx="3"/>
          </p:cNvCxnSpPr>
          <p:nvPr/>
        </p:nvCxnSpPr>
        <p:spPr>
          <a:xfrm flipV="1">
            <a:off x="6449378" y="5963478"/>
            <a:ext cx="1655500" cy="54796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 rot="5400000">
                <a:off x="5675712" y="5562723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675712" y="5562723"/>
                <a:ext cx="46811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923337" y="5550558"/>
            <a:ext cx="373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This promises individuals that the similar result will be learnt even if you’re not in the dataset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</a:t>
            </a:r>
            <a:r>
              <a:rPr lang="en-US" smtClean="0"/>
              <a:t>are neighboring datasets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2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307122" y="298600"/>
            <a:ext cx="931737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/>
              <a:t>Differential privacy is trying to MASK DIFFERENCE of the </a:t>
            </a:r>
            <a:r>
              <a:rPr lang="en-US" sz="2400" dirty="0" smtClean="0">
                <a:solidFill>
                  <a:schemeClr val="accent1"/>
                </a:solidFill>
              </a:rPr>
              <a:t>same query</a:t>
            </a:r>
            <a:r>
              <a:rPr lang="en-US" sz="2400" dirty="0" smtClean="0"/>
              <a:t> to the </a:t>
            </a:r>
            <a:r>
              <a:rPr lang="en-US" sz="2400" dirty="0" smtClean="0">
                <a:solidFill>
                  <a:schemeClr val="accent1"/>
                </a:solidFill>
              </a:rPr>
              <a:t>neighboring datasets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94185" y="2063237"/>
            <a:ext cx="270614" cy="430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14" y="3095950"/>
            <a:ext cx="1781722" cy="18993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30875" y="2810844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D2</a:t>
            </a:r>
            <a:endParaRPr lang="en-US" dirty="0"/>
          </a:p>
        </p:txBody>
      </p:sp>
      <p:sp>
        <p:nvSpPr>
          <p:cNvPr id="49" name="Up Arrow 48"/>
          <p:cNvSpPr/>
          <p:nvPr/>
        </p:nvSpPr>
        <p:spPr>
          <a:xfrm rot="10800000">
            <a:off x="8897794" y="2829908"/>
            <a:ext cx="621301" cy="344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913812" y="2401441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YOU</a:t>
            </a:r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94" y="3338008"/>
            <a:ext cx="2832100" cy="1701800"/>
          </a:xfrm>
          <a:prstGeom prst="rect">
            <a:avLst/>
          </a:prstGeom>
        </p:spPr>
      </p:pic>
      <p:sp>
        <p:nvSpPr>
          <p:cNvPr id="53" name="Curved Right Arrow 52"/>
          <p:cNvSpPr/>
          <p:nvPr/>
        </p:nvSpPr>
        <p:spPr>
          <a:xfrm rot="5400000">
            <a:off x="5909979" y="1594215"/>
            <a:ext cx="520556" cy="310006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798" y="247325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people have HIV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 rot="19851156">
            <a:off x="6253247" y="5325282"/>
            <a:ext cx="113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Curved Right Arrow 55"/>
          <p:cNvSpPr/>
          <p:nvPr/>
        </p:nvSpPr>
        <p:spPr>
          <a:xfrm rot="14940007">
            <a:off x="6362737" y="4231649"/>
            <a:ext cx="506052" cy="28146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530" y="3553138"/>
            <a:ext cx="1015689" cy="10827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226200" y="3308279"/>
            <a:ext cx="121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Dataset D1</a:t>
            </a:r>
            <a:endParaRPr lang="en-US"/>
          </a:p>
        </p:txBody>
      </p:sp>
      <p:sp>
        <p:nvSpPr>
          <p:cNvPr id="59" name="Left Arrow 58"/>
          <p:cNvSpPr/>
          <p:nvPr/>
        </p:nvSpPr>
        <p:spPr>
          <a:xfrm>
            <a:off x="3902510" y="3845438"/>
            <a:ext cx="38272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0" name="Curved Right Arrow 59"/>
          <p:cNvSpPr/>
          <p:nvPr/>
        </p:nvSpPr>
        <p:spPr>
          <a:xfrm rot="5400000">
            <a:off x="5583961" y="315806"/>
            <a:ext cx="614371" cy="44274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04901" y="1792467"/>
            <a:ext cx="277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many </a:t>
            </a:r>
            <a:r>
              <a:rPr lang="en-US" smtClean="0"/>
              <a:t>people have HIV</a:t>
            </a:r>
            <a:endParaRPr lang="en-US"/>
          </a:p>
        </p:txBody>
      </p:sp>
      <p:sp>
        <p:nvSpPr>
          <p:cNvPr id="62" name="Curved Right Arrow 61"/>
          <p:cNvSpPr/>
          <p:nvPr/>
        </p:nvSpPr>
        <p:spPr>
          <a:xfrm rot="15192049">
            <a:off x="6189007" y="4074536"/>
            <a:ext cx="790851" cy="39401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20269032">
            <a:off x="6327776" y="5943674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Answer: B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36932">
                <a:off x="6696744" y="5588437"/>
                <a:ext cx="46811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05743" y="3487589"/>
            <a:ext cx="1327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D1 and D2 are neighboring datasets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564880" y="5022550"/>
            <a:ext cx="1614778" cy="9213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Randomized function</a:t>
            </a:r>
            <a:endParaRPr lang="en-US"/>
          </a:p>
        </p:txBody>
      </p:sp>
      <p:sp>
        <p:nvSpPr>
          <p:cNvPr id="7" name="Curved Right Arrow 6"/>
          <p:cNvSpPr/>
          <p:nvPr/>
        </p:nvSpPr>
        <p:spPr>
          <a:xfrm rot="19449323">
            <a:off x="2558505" y="4987251"/>
            <a:ext cx="579730" cy="112551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481058" y="4676773"/>
            <a:ext cx="484632" cy="304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2"/>
          </p:cNvCxnSpPr>
          <p:nvPr/>
        </p:nvCxnSpPr>
        <p:spPr>
          <a:xfrm flipH="1">
            <a:off x="2425148" y="5943862"/>
            <a:ext cx="1947121" cy="427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7068" y="5871699"/>
            <a:ext cx="163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Going through a randomized function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81593" y="4599849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5620" y="5226377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Answer: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3094"/>
            <a:ext cx="3547965" cy="27530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64972" y="907816"/>
            <a:ext cx="8110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sing the Internet Movie Database (IMDb) as the source of background knowledge,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82" y="1579205"/>
            <a:ext cx="4704522" cy="3724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71790" y="2915765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Reviews&amp;Rating</a:t>
            </a:r>
            <a:r>
              <a:rPr lang="en-US" dirty="0" smtClean="0"/>
              <a:t> in IMDb has similar rating, rating date or movies one watched with in Netflix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47965" y="5605480"/>
            <a:ext cx="6576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A. Narayanan and V. </a:t>
            </a:r>
            <a:r>
              <a:rPr lang="en-US" u="sng" dirty="0" err="1">
                <a:solidFill>
                  <a:srgbClr val="FF0000"/>
                </a:solidFill>
              </a:rPr>
              <a:t>Shmatikov</a:t>
            </a:r>
            <a:r>
              <a:rPr lang="en-US" dirty="0"/>
              <a:t> successfully identified the Netflix records of known users, uncovering their apparent political preferences and other potentially sensitive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8509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13652</TotalTime>
  <Words>5549</Words>
  <Application>Microsoft Macintosh PowerPoint</Application>
  <PresentationFormat>Widescreen</PresentationFormat>
  <Paragraphs>1004</Paragraphs>
  <Slides>84</Slides>
  <Notes>40</Notes>
  <HiddenSlides>19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Calibri</vt:lpstr>
      <vt:lpstr>Calibri Light</vt:lpstr>
      <vt:lpstr>Cambria Math</vt:lpstr>
      <vt:lpstr>DengXian</vt:lpstr>
      <vt:lpstr>Helvetica Neue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Li</dc:creator>
  <cp:lastModifiedBy>Jing Li</cp:lastModifiedBy>
  <cp:revision>135</cp:revision>
  <dcterms:created xsi:type="dcterms:W3CDTF">2017-08-23T21:45:16Z</dcterms:created>
  <dcterms:modified xsi:type="dcterms:W3CDTF">2017-09-12T23:57:55Z</dcterms:modified>
</cp:coreProperties>
</file>